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59" r:id="rId6"/>
    <p:sldId id="265" r:id="rId7"/>
    <p:sldId id="257" r:id="rId8"/>
    <p:sldId id="266" r:id="rId9"/>
    <p:sldId id="267" r:id="rId10"/>
    <p:sldId id="272" r:id="rId11"/>
    <p:sldId id="262" r:id="rId12"/>
    <p:sldId id="268" r:id="rId13"/>
    <p:sldId id="269" r:id="rId14"/>
    <p:sldId id="270" r:id="rId15"/>
    <p:sldId id="277" r:id="rId16"/>
    <p:sldId id="274" r:id="rId17"/>
    <p:sldId id="278" r:id="rId18"/>
    <p:sldId id="276" r:id="rId19"/>
    <p:sldId id="271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18781-FC00-4AAC-A461-27FBCF87C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FB40E98-D20C-49DD-81A3-8D1FCE9506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D471CA-D129-40CA-A328-94986717C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5F55-A4B2-440C-9458-78C71632CEF3}" type="datetimeFigureOut">
              <a:rPr lang="nl-NL" smtClean="0"/>
              <a:t>18-7-2019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D3B4212-F5B2-4DBA-8958-4A0BAC6A5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D179848-B6FA-4BE9-9FC0-584471A2D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95FA-D784-4E8A-8D4B-FEB7104A83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137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532312-C8B7-4716-B01C-F448067A1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61F5ADE-82F8-49BE-A2C0-57B520BDE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8692D80-CB4C-4E4C-B898-AAD297A7B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5F55-A4B2-440C-9458-78C71632CEF3}" type="datetimeFigureOut">
              <a:rPr lang="nl-NL" smtClean="0"/>
              <a:t>18-7-2019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D82F67-B02B-4292-945D-66E3FB867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696BF7-AF9C-4155-97F8-386B1ACE1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95FA-D784-4E8A-8D4B-FEB7104A83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1360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22E461A-87E4-4512-8B62-1631D574EE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6DCC39F-49E3-432A-9EDC-89EC300B6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7B50CE3-A951-4DB8-ACA2-CB799D3CB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5F55-A4B2-440C-9458-78C71632CEF3}" type="datetimeFigureOut">
              <a:rPr lang="nl-NL" smtClean="0"/>
              <a:t>18-7-2019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4DDE94-2303-43F1-809F-975EE3D80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AC3A8A-E6BD-4E19-B382-0329F2763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95FA-D784-4E8A-8D4B-FEB7104A83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7425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46B5B8-BB35-4169-8309-A5A830CA2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164E58-8D92-4C9A-A763-CF0CC6A98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703422-4A07-47A3-A4A0-007C8548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5F55-A4B2-440C-9458-78C71632CEF3}" type="datetimeFigureOut">
              <a:rPr lang="nl-NL" smtClean="0"/>
              <a:t>18-7-2019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E2DE3C-3514-47F9-84C6-CB0163FF8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DC38DA-30F2-4649-916A-D8659AC0F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95FA-D784-4E8A-8D4B-FEB7104A83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4522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29580D-2509-409E-8537-64F41450B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D2058E2-1947-4B43-B347-8A0B5ABA2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57C2AA-85E7-4D24-96A5-F2C044297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5F55-A4B2-440C-9458-78C71632CEF3}" type="datetimeFigureOut">
              <a:rPr lang="nl-NL" smtClean="0"/>
              <a:t>18-7-2019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0FF927-F5EC-4553-B8BC-E9F0E347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F97BC1-5860-42B6-9357-9D0DDFE1E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95FA-D784-4E8A-8D4B-FEB7104A83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675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B47EB-51F2-4865-8BE9-2DA887AF9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80B4AF-F6EE-408A-B83F-3E79012049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612EB17-E502-4764-B9CB-81FD85B4E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271AB10-DE1C-4169-8C21-CE179682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5F55-A4B2-440C-9458-78C71632CEF3}" type="datetimeFigureOut">
              <a:rPr lang="nl-NL" smtClean="0"/>
              <a:t>18-7-2019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41E637B-7833-4E91-BAC3-448699AD0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DA81920-E880-455E-A40E-FF6709D09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95FA-D784-4E8A-8D4B-FEB7104A83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294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D068B2-BB7F-476D-A5D0-D50D2959E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5AE611B-0133-4A39-BE1D-9F7CEF9B2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2DABFD-6F5A-40A0-8CFE-AC0CF4662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0ACEEB6-8665-48CB-B039-EEEA432A2C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A4FBD49-25A5-43CD-9523-147C2A22C1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55EAF99-01C6-4831-8B92-7F1555201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5F55-A4B2-440C-9458-78C71632CEF3}" type="datetimeFigureOut">
              <a:rPr lang="nl-NL" smtClean="0"/>
              <a:t>18-7-2019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1FA4D68-FE3C-4C75-982E-5B53269BC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91D7B43-7438-4635-BC72-D513CC10E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95FA-D784-4E8A-8D4B-FEB7104A83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9965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BA82E1-2682-46D7-8EAE-CAE705042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D032D42-640B-4F71-8C16-A1A5C4C62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5F55-A4B2-440C-9458-78C71632CEF3}" type="datetimeFigureOut">
              <a:rPr lang="nl-NL" smtClean="0"/>
              <a:t>18-7-2019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02B703E-834B-4A93-9CA3-900984FC8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0C79ABB-5032-4084-861B-DB9BA0B66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95FA-D784-4E8A-8D4B-FEB7104A83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8883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76F973D-0AD4-413D-97FA-065C2377C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5F55-A4B2-440C-9458-78C71632CEF3}" type="datetimeFigureOut">
              <a:rPr lang="nl-NL" smtClean="0"/>
              <a:t>18-7-2019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54378CB-F62D-4C08-B634-081210C7A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8E567D9-47BA-4422-BFD2-B906BF2E3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95FA-D784-4E8A-8D4B-FEB7104A83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6827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6541B5-4405-49E4-928F-C6657F96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B0B8C5-58F6-4D5F-A8D4-64EFF5E9B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1922ECE-24C4-4381-8D81-4B458C4134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123C07C-70D0-40C5-8388-1F29C82E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5F55-A4B2-440C-9458-78C71632CEF3}" type="datetimeFigureOut">
              <a:rPr lang="nl-NL" smtClean="0"/>
              <a:t>18-7-2019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1F4BA76-76C6-4230-99C4-6551F5133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AEE1A3D-F8EF-4A6A-B534-C4B5301E9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95FA-D784-4E8A-8D4B-FEB7104A83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4057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8D563-86E2-4501-B547-3AD95A970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EE96C96-18CC-4907-85A8-8646F968F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1A7E330-761E-4C44-8883-D654BF3E66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5CF02E-5F4C-4D45-AB95-BEA5E8005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5F55-A4B2-440C-9458-78C71632CEF3}" type="datetimeFigureOut">
              <a:rPr lang="nl-NL" smtClean="0"/>
              <a:t>18-7-2019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054D0A3-8C38-49DB-9E15-0D793463C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5C07AE9-5D0D-4094-9611-AF42A79E0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95FA-D784-4E8A-8D4B-FEB7104A83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572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D7CB48D-C9B8-4829-96A0-CFC552336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5CA55BD-8494-4B7B-8429-AF0E0A989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2140DBC-71DC-481F-A1FA-6E4CBA0CAA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05F55-A4B2-440C-9458-78C71632CEF3}" type="datetimeFigureOut">
              <a:rPr lang="nl-NL" smtClean="0"/>
              <a:t>18-7-2019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D9BA81-1915-45F8-AF99-8EBD2B63C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BCAEC3-252D-4654-8916-18FDCA434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895FA-D784-4E8A-8D4B-FEB7104A83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276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aken.wikiwijs.nl/62440/Van_zaad_tot_plant__vmbo_kgt12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7F7105-3FA9-43F8-8913-F1CBDE79E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nl-NL"/>
              <a:t>Invloed Israëlreis binnen Meil</a:t>
            </a:r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ȃ</a:t>
            </a:r>
            <a:r>
              <a:rPr lang="nl-NL"/>
              <a:t>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89EBC23-D620-4C2D-92EB-F52E14938D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endParaRPr lang="nl-NL" sz="2000"/>
          </a:p>
          <a:p>
            <a:pPr algn="l"/>
            <a:endParaRPr lang="nl-NL" sz="2000"/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 descr="Afbeelding met persoon, buiten&#10;&#10;Automatisch gegenereerde beschrijving">
            <a:extLst>
              <a:ext uri="{FF2B5EF4-FFF2-40B4-BE49-F238E27FC236}">
                <a16:creationId xmlns:a16="http://schemas.microsoft.com/office/drawing/2014/main" id="{8A59E31B-236A-4D15-BD82-31F8ADA9EF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7" r="23372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35707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3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persoon, groep, binnen, menigte&#10;&#10;Automatisch gegenereerde beschrijving">
            <a:extLst>
              <a:ext uri="{FF2B5EF4-FFF2-40B4-BE49-F238E27FC236}">
                <a16:creationId xmlns:a16="http://schemas.microsoft.com/office/drawing/2014/main" id="{A3D0DB85-DD1E-48DD-99EC-96DFD70A6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17" y="643467"/>
            <a:ext cx="83461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58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menigte&#10;&#10;Automatisch gegenereerde beschrijving">
            <a:extLst>
              <a:ext uri="{FF2B5EF4-FFF2-40B4-BE49-F238E27FC236}">
                <a16:creationId xmlns:a16="http://schemas.microsoft.com/office/drawing/2014/main" id="{B7DAAA53-408E-45E4-A101-7F07D5DBEA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2" r="-3" b="-3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7" name="Afbeelding 6" descr="Afbeelding met plafond, persoon, binnen, vloer&#10;&#10;Automatisch gegenereerde beschrijving">
            <a:extLst>
              <a:ext uri="{FF2B5EF4-FFF2-40B4-BE49-F238E27FC236}">
                <a16:creationId xmlns:a16="http://schemas.microsoft.com/office/drawing/2014/main" id="{9B876097-A280-4FCB-8170-A3B8BDB937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5" r="-3" b="14541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5" name="Afbeelding 4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5955FAB8-E867-49C6-ACC5-ECF831E5D9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7" b="-1"/>
          <a:stretch/>
        </p:blipFill>
        <p:spPr>
          <a:xfrm rot="5400000">
            <a:off x="5898730" y="564725"/>
            <a:ext cx="6214533" cy="572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59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rond, buiten, gebouw, mensen&#10;&#10;Automatisch gegenereerde beschrijving">
            <a:extLst>
              <a:ext uri="{FF2B5EF4-FFF2-40B4-BE49-F238E27FC236}">
                <a16:creationId xmlns:a16="http://schemas.microsoft.com/office/drawing/2014/main" id="{F620335D-52DD-4A7A-B408-38E779D0FE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" r="3955"/>
          <a:stretch/>
        </p:blipFill>
        <p:spPr>
          <a:xfrm>
            <a:off x="20" y="1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Afbeelding 2" descr="Afbeelding met persoon, gebouw, object, mensen&#10;&#10;Automatisch gegenereerde beschrijving">
            <a:extLst>
              <a:ext uri="{FF2B5EF4-FFF2-40B4-BE49-F238E27FC236}">
                <a16:creationId xmlns:a16="http://schemas.microsoft.com/office/drawing/2014/main" id="{18FC0FF7-43A8-4EBC-B765-FD6259A396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0" r="17289" b="-1"/>
          <a:stretch/>
        </p:blipFill>
        <p:spPr>
          <a:xfrm>
            <a:off x="5790353" y="1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0489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Afbeelding 2" descr="Afbeelding met buiten, gras, lucht, veld&#10;&#10;Automatisch gegenereerde beschrijving">
            <a:extLst>
              <a:ext uri="{FF2B5EF4-FFF2-40B4-BE49-F238E27FC236}">
                <a16:creationId xmlns:a16="http://schemas.microsoft.com/office/drawing/2014/main" id="{CBD93A1B-5919-4537-AF02-F22E9B30B6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r="1" b="2038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72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lucht, vloer, binnen&#10;&#10;Automatisch gegenereerde beschrijving">
            <a:extLst>
              <a:ext uri="{FF2B5EF4-FFF2-40B4-BE49-F238E27FC236}">
                <a16:creationId xmlns:a16="http://schemas.microsoft.com/office/drawing/2014/main" id="{9A377559-7DF8-4131-A45B-A95609B251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8" b="83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35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67448D-9731-458D-B948-D80F964554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nl-NL">
                <a:solidFill>
                  <a:schemeClr val="bg1"/>
                </a:solidFill>
              </a:rPr>
              <a:t>Kenniskring Identiteit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11A60D1-E65C-48E7-B1D5-DF03CDFDC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nl-NL" sz="2000">
                <a:solidFill>
                  <a:schemeClr val="bg1"/>
                </a:solidFill>
              </a:rPr>
              <a:t>En wat betekent dit nu voor onze scholen? Of…wat zou het kunnen betekenen: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E6C5533-5EBC-498C-AD3C-35CAFF762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66" y="489204"/>
            <a:ext cx="2537674" cy="451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19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41D660-20F6-4367-B085-14738D2E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Kernwoorden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8C94AF1-D85A-495A-A71C-C79453145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Contact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Verantwoordelijk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err="1">
                <a:solidFill>
                  <a:schemeClr val="tx1"/>
                </a:solidFill>
              </a:rPr>
              <a:t>Ont-moeten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2" name="Freeform: Shape 2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 descr="Afbeelding met persoon, vloer, binnen, muur&#10;&#10;Automatisch gegenereerde beschrijving">
            <a:extLst>
              <a:ext uri="{FF2B5EF4-FFF2-40B4-BE49-F238E27FC236}">
                <a16:creationId xmlns:a16="http://schemas.microsoft.com/office/drawing/2014/main" id="{EE8BFEC8-36EE-47D0-BC40-189AAA08E4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924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97237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B3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356083-2259-4FD8-A3AE-CBE86D1A4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Leiderschap:</a:t>
            </a:r>
          </a:p>
        </p:txBody>
      </p:sp>
      <p:pic>
        <p:nvPicPr>
          <p:cNvPr id="6" name="Tijdelijke aanduiding voor afbeelding 5" descr="Afbeelding met persoon&#10;&#10;Automatisch gegenereerde beschrijving">
            <a:extLst>
              <a:ext uri="{FF2B5EF4-FFF2-40B4-BE49-F238E27FC236}">
                <a16:creationId xmlns:a16="http://schemas.microsoft.com/office/drawing/2014/main" id="{D91654D6-65F3-438E-9654-3EEBC3263D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" r="1" b="822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241FE98-EA8B-44EC-9274-6D9FED24C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Trots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Passie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Kracht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110%</a:t>
            </a:r>
          </a:p>
        </p:txBody>
      </p:sp>
    </p:spTree>
    <p:extLst>
      <p:ext uri="{BB962C8B-B14F-4D97-AF65-F5344CB8AC3E}">
        <p14:creationId xmlns:p14="http://schemas.microsoft.com/office/powerpoint/2010/main" val="1713563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82BD70C-C4A0-46C4-9518-A731098B4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39EFC5-DED9-4B38-98A6-2094634C0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2445" y="3640254"/>
            <a:ext cx="5319433" cy="2076333"/>
          </a:xfrm>
        </p:spPr>
        <p:txBody>
          <a:bodyPr anchor="t">
            <a:normAutofit fontScale="90000"/>
          </a:bodyPr>
          <a:lstStyle/>
          <a:p>
            <a:pPr algn="l"/>
            <a:br>
              <a:rPr lang="nl-NL" sz="4800" dirty="0">
                <a:solidFill>
                  <a:schemeClr val="bg1"/>
                </a:solidFill>
              </a:rPr>
            </a:br>
            <a:br>
              <a:rPr lang="nl-NL" sz="4800" dirty="0">
                <a:solidFill>
                  <a:schemeClr val="bg1"/>
                </a:solidFill>
              </a:rPr>
            </a:br>
            <a:r>
              <a:rPr lang="nl-NL" sz="4800" dirty="0" err="1">
                <a:solidFill>
                  <a:schemeClr val="bg1"/>
                </a:solidFill>
              </a:rPr>
              <a:t>Meil</a:t>
            </a:r>
            <a:r>
              <a:rPr lang="nl-NL" sz="4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ȃ</a:t>
            </a:r>
            <a:r>
              <a:rPr lang="nl-NL" sz="4800" dirty="0" err="1">
                <a:solidFill>
                  <a:schemeClr val="bg1"/>
                </a:solidFill>
              </a:rPr>
              <a:t>n</a:t>
            </a:r>
            <a:r>
              <a:rPr lang="nl-NL" sz="4800" dirty="0">
                <a:solidFill>
                  <a:schemeClr val="bg1"/>
                </a:solidFill>
              </a:rPr>
              <a:t>; kenniscafé met Aafke </a:t>
            </a:r>
            <a:br>
              <a:rPr lang="nl-NL" sz="4800" dirty="0">
                <a:solidFill>
                  <a:schemeClr val="bg1"/>
                </a:solidFill>
              </a:rPr>
            </a:br>
            <a:endParaRPr lang="nl-NL" sz="4800" dirty="0">
              <a:solidFill>
                <a:schemeClr val="bg1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23DBCB7-3454-4AB8-9A3E-8640DE6A8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2446" y="2668075"/>
            <a:ext cx="5319431" cy="972180"/>
          </a:xfrm>
        </p:spPr>
        <p:txBody>
          <a:bodyPr anchor="b">
            <a:noAutofit/>
          </a:bodyPr>
          <a:lstStyle/>
          <a:p>
            <a:pPr algn="l"/>
            <a:r>
              <a:rPr lang="nl-NL" dirty="0">
                <a:solidFill>
                  <a:schemeClr val="bg1"/>
                </a:solidFill>
              </a:rPr>
              <a:t>In de scholen zaadjes planten van verzoening. Meer doen dan het gewone (= </a:t>
            </a:r>
            <a:r>
              <a:rPr lang="nl-NL" dirty="0" err="1">
                <a:solidFill>
                  <a:schemeClr val="bg1"/>
                </a:solidFill>
              </a:rPr>
              <a:t>bergrede</a:t>
            </a:r>
            <a:r>
              <a:rPr lang="nl-NL" dirty="0">
                <a:solidFill>
                  <a:schemeClr val="bg1"/>
                </a:solidFill>
              </a:rPr>
              <a:t>). Hoop op vrede, dromen van vrede.</a:t>
            </a:r>
          </a:p>
          <a:p>
            <a:pPr algn="l"/>
            <a:r>
              <a:rPr lang="nl-NL" dirty="0">
                <a:solidFill>
                  <a:schemeClr val="bg1"/>
                </a:solidFill>
              </a:rPr>
              <a:t>De toekomst zit vandaag in onze klas; de kracht van onderwijs.</a:t>
            </a:r>
          </a:p>
          <a:p>
            <a:pPr algn="l"/>
            <a:r>
              <a:rPr lang="nl-NL" b="1" i="1" u="sng" dirty="0" err="1">
                <a:solidFill>
                  <a:schemeClr val="bg1"/>
                </a:solidFill>
              </a:rPr>
              <a:t>Dabar</a:t>
            </a:r>
            <a:r>
              <a:rPr lang="nl-NL" dirty="0">
                <a:solidFill>
                  <a:schemeClr val="bg1"/>
                </a:solidFill>
              </a:rPr>
              <a:t>: Hebreeuws woord voor zowel WOORD als DAAD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9B74A45-BDDD-4892-B8C0-B290C0944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79352" cy="6374535"/>
          </a:xfrm>
          <a:custGeom>
            <a:avLst/>
            <a:gdLst>
              <a:gd name="connsiteX0" fmla="*/ 609861 w 5379352"/>
              <a:gd name="connsiteY0" fmla="*/ 6374535 h 6374535"/>
              <a:gd name="connsiteX1" fmla="*/ 3449004 w 5379352"/>
              <a:gd name="connsiteY1" fmla="*/ 6374535 h 6374535"/>
              <a:gd name="connsiteX2" fmla="*/ 3628245 w 5379352"/>
              <a:gd name="connsiteY2" fmla="*/ 6288190 h 6374535"/>
              <a:gd name="connsiteX3" fmla="*/ 5379352 w 5379352"/>
              <a:gd name="connsiteY3" fmla="*/ 3346018 h 6374535"/>
              <a:gd name="connsiteX4" fmla="*/ 2033334 w 5379352"/>
              <a:gd name="connsiteY4" fmla="*/ 0 h 6374535"/>
              <a:gd name="connsiteX5" fmla="*/ 129310 w 5379352"/>
              <a:gd name="connsiteY5" fmla="*/ 594192 h 6374535"/>
              <a:gd name="connsiteX6" fmla="*/ 0 w 5379352"/>
              <a:gd name="connsiteY6" fmla="*/ 692103 h 6374535"/>
              <a:gd name="connsiteX7" fmla="*/ 0 w 5379352"/>
              <a:gd name="connsiteY7" fmla="*/ 5999934 h 6374535"/>
              <a:gd name="connsiteX8" fmla="*/ 129311 w 5379352"/>
              <a:gd name="connsiteY8" fmla="*/ 6097845 h 6374535"/>
              <a:gd name="connsiteX9" fmla="*/ 367831 w 5379352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79352" h="6374535">
                <a:moveTo>
                  <a:pt x="609861" y="6374535"/>
                </a:moveTo>
                <a:lnTo>
                  <a:pt x="3449004" y="6374535"/>
                </a:lnTo>
                <a:lnTo>
                  <a:pt x="3628245" y="6288190"/>
                </a:lnTo>
                <a:cubicBezTo>
                  <a:pt x="4671283" y="5721578"/>
                  <a:pt x="5379352" y="4616487"/>
                  <a:pt x="5379352" y="3346018"/>
                </a:cubicBezTo>
                <a:cubicBezTo>
                  <a:pt x="5379352" y="1498063"/>
                  <a:pt x="3881289" y="0"/>
                  <a:pt x="2033334" y="0"/>
                </a:cubicBezTo>
                <a:cubicBezTo>
                  <a:pt x="1325914" y="0"/>
                  <a:pt x="669769" y="219535"/>
                  <a:pt x="129310" y="594192"/>
                </a:cubicBezTo>
                <a:lnTo>
                  <a:pt x="0" y="692103"/>
                </a:lnTo>
                <a:lnTo>
                  <a:pt x="0" y="5999934"/>
                </a:lnTo>
                <a:lnTo>
                  <a:pt x="129311" y="6097845"/>
                </a:lnTo>
                <a:cubicBezTo>
                  <a:pt x="206519" y="6151367"/>
                  <a:pt x="286089" y="6201724"/>
                  <a:pt x="367831" y="6248727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516C73E-9465-4C9E-9B86-9E58FB326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9" y="0"/>
            <a:ext cx="5210147" cy="6210629"/>
          </a:xfrm>
          <a:custGeom>
            <a:avLst/>
            <a:gdLst>
              <a:gd name="connsiteX0" fmla="*/ 1058223 w 5210147"/>
              <a:gd name="connsiteY0" fmla="*/ 0 h 6210629"/>
              <a:gd name="connsiteX1" fmla="*/ 3003078 w 5210147"/>
              <a:gd name="connsiteY1" fmla="*/ 0 h 6210629"/>
              <a:gd name="connsiteX2" fmla="*/ 3266657 w 5210147"/>
              <a:gd name="connsiteY2" fmla="*/ 96471 h 6210629"/>
              <a:gd name="connsiteX3" fmla="*/ 5210147 w 5210147"/>
              <a:gd name="connsiteY3" fmla="*/ 3028517 h 6210629"/>
              <a:gd name="connsiteX4" fmla="*/ 2028035 w 5210147"/>
              <a:gd name="connsiteY4" fmla="*/ 6210629 h 6210629"/>
              <a:gd name="connsiteX5" fmla="*/ 3916 w 5210147"/>
              <a:gd name="connsiteY5" fmla="*/ 5483989 h 6210629"/>
              <a:gd name="connsiteX6" fmla="*/ 0 w 5210147"/>
              <a:gd name="connsiteY6" fmla="*/ 5480430 h 6210629"/>
              <a:gd name="connsiteX7" fmla="*/ 0 w 5210147"/>
              <a:gd name="connsiteY7" fmla="*/ 576603 h 6210629"/>
              <a:gd name="connsiteX8" fmla="*/ 3916 w 5210147"/>
              <a:gd name="connsiteY8" fmla="*/ 573044 h 6210629"/>
              <a:gd name="connsiteX9" fmla="*/ 933918 w 5210147"/>
              <a:gd name="connsiteY9" fmla="*/ 39494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10147" h="6210629">
                <a:moveTo>
                  <a:pt x="1058223" y="0"/>
                </a:moveTo>
                <a:lnTo>
                  <a:pt x="3003078" y="0"/>
                </a:lnTo>
                <a:lnTo>
                  <a:pt x="3266657" y="96471"/>
                </a:lnTo>
                <a:cubicBezTo>
                  <a:pt x="4408765" y="579542"/>
                  <a:pt x="5210147" y="1710443"/>
                  <a:pt x="5210147" y="3028517"/>
                </a:cubicBezTo>
                <a:cubicBezTo>
                  <a:pt x="5210147" y="4785949"/>
                  <a:pt x="3785467" y="6210629"/>
                  <a:pt x="2028035" y="6210629"/>
                </a:cubicBezTo>
                <a:cubicBezTo>
                  <a:pt x="1259159" y="6210629"/>
                  <a:pt x="553973" y="5937936"/>
                  <a:pt x="3916" y="5483989"/>
                </a:cubicBezTo>
                <a:lnTo>
                  <a:pt x="0" y="5480430"/>
                </a:lnTo>
                <a:lnTo>
                  <a:pt x="0" y="576603"/>
                </a:lnTo>
                <a:lnTo>
                  <a:pt x="3916" y="573044"/>
                </a:lnTo>
                <a:cubicBezTo>
                  <a:pt x="278945" y="346070"/>
                  <a:pt x="592755" y="164410"/>
                  <a:pt x="933918" y="39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D462CF2-2B12-4FDF-8A10-4FC714FCE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0941" y="1963869"/>
            <a:ext cx="3440610" cy="211597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2C9E7B1-7123-4957-9778-7C7CC776465A}"/>
              </a:ext>
            </a:extLst>
          </p:cNvPr>
          <p:cNvSpPr txBox="1"/>
          <p:nvPr/>
        </p:nvSpPr>
        <p:spPr>
          <a:xfrm>
            <a:off x="3736820" y="3879789"/>
            <a:ext cx="18473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endParaRPr lang="nl-NL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072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1962FBD8-C66B-46DA-8030-664C884E28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3" r="3432" b="1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5716EE6-17C8-488E-B7B2-D57137DD0F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8" r="13136" b="-1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40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Afbeelding 2" descr="Afbeelding met lucht, buiten, gebouw, stad&#10;&#10;Automatisch gegenereerde beschrijving">
            <a:extLst>
              <a:ext uri="{FF2B5EF4-FFF2-40B4-BE49-F238E27FC236}">
                <a16:creationId xmlns:a16="http://schemas.microsoft.com/office/drawing/2014/main" id="{8D8695F4-5A9A-4CCC-A426-90005CE84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38" r="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40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&#10;&#10;Automatisch gegenereerde beschrijving">
            <a:extLst>
              <a:ext uri="{FF2B5EF4-FFF2-40B4-BE49-F238E27FC236}">
                <a16:creationId xmlns:a16="http://schemas.microsoft.com/office/drawing/2014/main" id="{7E16C440-3991-461A-B13B-FFE1F0FF0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" r="-2" b="-2"/>
          <a:stretch/>
        </p:blipFill>
        <p:spPr>
          <a:xfrm rot="5400000">
            <a:off x="-601895" y="1245360"/>
            <a:ext cx="6214533" cy="4367277"/>
          </a:xfrm>
          <a:prstGeom prst="rect">
            <a:avLst/>
          </a:prstGeom>
        </p:spPr>
      </p:pic>
      <p:pic>
        <p:nvPicPr>
          <p:cNvPr id="5" name="Afbeelding 4" descr="Afbeelding met dier, gebouw, hagedis, buiten&#10;&#10;Automatisch gegenereerde beschrijving">
            <a:extLst>
              <a:ext uri="{FF2B5EF4-FFF2-40B4-BE49-F238E27FC236}">
                <a16:creationId xmlns:a16="http://schemas.microsoft.com/office/drawing/2014/main" id="{91C14EA9-DB27-4CD6-AE98-B68225B55C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41" b="-1"/>
          <a:stretch/>
        </p:blipFill>
        <p:spPr>
          <a:xfrm>
            <a:off x="4772525" y="321732"/>
            <a:ext cx="7097742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3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Afbeelding 2" descr="Afbeelding met gebouw, muur&#10;&#10;Automatisch gegenereerde beschrijving">
            <a:extLst>
              <a:ext uri="{FF2B5EF4-FFF2-40B4-BE49-F238E27FC236}">
                <a16:creationId xmlns:a16="http://schemas.microsoft.com/office/drawing/2014/main" id="{7D0A5FA5-2D5B-4322-A679-C3E4612A07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4" r="34861" b="-1"/>
          <a:stretch/>
        </p:blipFill>
        <p:spPr>
          <a:xfrm rot="26880000">
            <a:off x="3713802" y="-1572707"/>
            <a:ext cx="4764396" cy="991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66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6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F20A972-CA4C-4C87-8B27-90B7BFF23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478" y="643467"/>
            <a:ext cx="480504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07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binnen, muur, mensen&#10;&#10;Automatisch gegenereerde beschrijving">
            <a:extLst>
              <a:ext uri="{FF2B5EF4-FFF2-40B4-BE49-F238E27FC236}">
                <a16:creationId xmlns:a16="http://schemas.microsoft.com/office/drawing/2014/main" id="{2AF2A44D-C7B2-4F39-8D68-8FBC5447F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4" r="-3" b="13965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3" name="Afbeelding 2" descr="Afbeelding met water, gebouw&#10;&#10;Automatisch gegenereerde beschrijving">
            <a:extLst>
              <a:ext uri="{FF2B5EF4-FFF2-40B4-BE49-F238E27FC236}">
                <a16:creationId xmlns:a16="http://schemas.microsoft.com/office/drawing/2014/main" id="{85EA348A-B16B-42A9-B9AD-B1E5F82A7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1" r="-3" b="20045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5" name="Afbeelding 4" descr="Afbeelding met persoon, binnen, vloer, muur&#10;&#10;Automatisch gegenereerde beschrijving">
            <a:extLst>
              <a:ext uri="{FF2B5EF4-FFF2-40B4-BE49-F238E27FC236}">
                <a16:creationId xmlns:a16="http://schemas.microsoft.com/office/drawing/2014/main" id="{CBDEAA33-4DCA-4832-9B61-21E3526017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65" b="-1"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10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persoon, binnen, tafel, plafond&#10;&#10;Automatisch gegenereerde beschrijving">
            <a:extLst>
              <a:ext uri="{FF2B5EF4-FFF2-40B4-BE49-F238E27FC236}">
                <a16:creationId xmlns:a16="http://schemas.microsoft.com/office/drawing/2014/main" id="{B8F3A00B-7472-416F-AF76-4ADEE71B0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2" r="-1" b="13795"/>
          <a:stretch/>
        </p:blipFill>
        <p:spPr>
          <a:xfrm>
            <a:off x="462343" y="453918"/>
            <a:ext cx="4425623" cy="1868815"/>
          </a:xfrm>
          <a:prstGeom prst="rect">
            <a:avLst/>
          </a:prstGeom>
        </p:spPr>
      </p:pic>
      <p:pic>
        <p:nvPicPr>
          <p:cNvPr id="11" name="Afbeelding 10" descr="Afbeelding met binnen, tafel, computer, zitten&#10;&#10;Automatisch gegenereerde beschrijving">
            <a:extLst>
              <a:ext uri="{FF2B5EF4-FFF2-40B4-BE49-F238E27FC236}">
                <a16:creationId xmlns:a16="http://schemas.microsoft.com/office/drawing/2014/main" id="{3CD56576-5A73-4EA3-9C8C-E58B54AB1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99" b="-1"/>
          <a:stretch/>
        </p:blipFill>
        <p:spPr>
          <a:xfrm rot="5400000">
            <a:off x="708841" y="2228884"/>
            <a:ext cx="3918209" cy="4425623"/>
          </a:xfrm>
          <a:prstGeom prst="rect">
            <a:avLst/>
          </a:prstGeom>
        </p:spPr>
      </p:pic>
      <p:pic>
        <p:nvPicPr>
          <p:cNvPr id="15" name="Afbeelding 14" descr="Afbeelding met binnen&#10;&#10;Automatisch gegenereerde beschrijving">
            <a:extLst>
              <a:ext uri="{FF2B5EF4-FFF2-40B4-BE49-F238E27FC236}">
                <a16:creationId xmlns:a16="http://schemas.microsoft.com/office/drawing/2014/main" id="{DC513C4E-1C25-4D22-8D78-660823E36D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2" r="5" b="11310"/>
          <a:stretch/>
        </p:blipFill>
        <p:spPr>
          <a:xfrm rot="5400000">
            <a:off x="4144738" y="1350118"/>
            <a:ext cx="3918209" cy="212852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634A21A-3D5D-4DFA-99F4-16A031986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21624" y="453918"/>
            <a:ext cx="4413176" cy="3918209"/>
          </a:xfrm>
          <a:prstGeom prst="rect">
            <a:avLst/>
          </a:prstGeom>
          <a:solidFill>
            <a:srgbClr val="4D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56F9C887-2DB4-4032-8D2D-1A1E9F48DF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164" y="717176"/>
            <a:ext cx="3890683" cy="2079811"/>
          </a:xfrm>
        </p:spPr>
        <p:txBody>
          <a:bodyPr>
            <a:normAutofit/>
          </a:bodyPr>
          <a:lstStyle/>
          <a:p>
            <a:pPr algn="l"/>
            <a:r>
              <a:rPr lang="nl-NL" sz="4800" dirty="0">
                <a:solidFill>
                  <a:srgbClr val="FFFFFF"/>
                </a:solidFill>
              </a:rPr>
              <a:t>Meisjesschool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4424B8F-F2B7-4338-A490-4D7ACD074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8164" y="2892612"/>
            <a:ext cx="3890682" cy="1321980"/>
          </a:xfrm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rgbClr val="FFFFFF"/>
                </a:solidFill>
              </a:rPr>
              <a:t>Islamitisch</a:t>
            </a:r>
          </a:p>
        </p:txBody>
      </p:sp>
      <p:pic>
        <p:nvPicPr>
          <p:cNvPr id="19" name="Afbeelding 18" descr="Afbeelding met tekst&#10;&#10;Automatisch gegenereerde beschrijving">
            <a:extLst>
              <a:ext uri="{FF2B5EF4-FFF2-40B4-BE49-F238E27FC236}">
                <a16:creationId xmlns:a16="http://schemas.microsoft.com/office/drawing/2014/main" id="{166083A4-2AF3-4AF1-A5A4-6722CABA15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8" r="19238" b="-6"/>
          <a:stretch/>
        </p:blipFill>
        <p:spPr>
          <a:xfrm rot="5400000">
            <a:off x="7453887" y="4399817"/>
            <a:ext cx="1865533" cy="213643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E81B497-0B0D-4BCE-93EF-2AE94E34A6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05" b="-2"/>
          <a:stretch/>
        </p:blipFill>
        <p:spPr>
          <a:xfrm rot="5400000">
            <a:off x="5168814" y="4399902"/>
            <a:ext cx="1865533" cy="2133050"/>
          </a:xfrm>
          <a:prstGeom prst="rect">
            <a:avLst/>
          </a:prstGeom>
        </p:spPr>
      </p:pic>
      <p:pic>
        <p:nvPicPr>
          <p:cNvPr id="5" name="Afbeelding 4" descr="Afbeelding met gebouw, persoon, binnen, muur&#10;&#10;Automatisch gegenereerde beschrijving">
            <a:extLst>
              <a:ext uri="{FF2B5EF4-FFF2-40B4-BE49-F238E27FC236}">
                <a16:creationId xmlns:a16="http://schemas.microsoft.com/office/drawing/2014/main" id="{ABFBE9DF-BD6B-4A8C-8E90-A93BE0AED8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 r="27994" b="-6"/>
          <a:stretch/>
        </p:blipFill>
        <p:spPr>
          <a:xfrm rot="5400000">
            <a:off x="9739219" y="4405218"/>
            <a:ext cx="1865533" cy="212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25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67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binnen&#10;&#10;Automatisch gegenereerde beschrijving">
            <a:extLst>
              <a:ext uri="{FF2B5EF4-FFF2-40B4-BE49-F238E27FC236}">
                <a16:creationId xmlns:a16="http://schemas.microsoft.com/office/drawing/2014/main" id="{EA24F0B9-B4BE-4C95-ABEC-2367E7643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5794" y="952924"/>
            <a:ext cx="2475653" cy="185673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913A516-9B1A-4ED3-952C-439B95B28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664970"/>
            <a:ext cx="3252903" cy="2439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82DF585-46DE-416E-914D-A602CC034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9205" y="4057148"/>
            <a:ext cx="2471631" cy="185372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819FC5C-9D60-4C0A-BF3C-58A40B06E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9525" y="1809578"/>
            <a:ext cx="4337204" cy="325290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5D27249-AB2B-4CFF-9643-262790A436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3767686"/>
            <a:ext cx="3252903" cy="243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44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 descr="Afbeelding met persoon, vloer, kind, rood&#10;&#10;Automatisch gegenereerde beschrijving">
            <a:extLst>
              <a:ext uri="{FF2B5EF4-FFF2-40B4-BE49-F238E27FC236}">
                <a16:creationId xmlns:a16="http://schemas.microsoft.com/office/drawing/2014/main" id="{780E86FC-4ED6-4AFA-8A87-F19236E0A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114"/>
          <a:stretch/>
        </p:blipFill>
        <p:spPr>
          <a:xfrm>
            <a:off x="6176433" y="10"/>
            <a:ext cx="6015567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920044 h 3920044"/>
              <a:gd name="connsiteX3" fmla="*/ 2469659 w 6015567"/>
              <a:gd name="connsiteY3" fmla="*/ 3920044 h 3920044"/>
              <a:gd name="connsiteX4" fmla="*/ 2469659 w 6015567"/>
              <a:gd name="connsiteY4" fmla="*/ 3103224 h 3920044"/>
              <a:gd name="connsiteX5" fmla="*/ 0 w 6015567"/>
              <a:gd name="connsiteY5" fmla="*/ 310322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27" name="Afbeelding 26" descr="Afbeelding met muur, binnen, foto&#10;&#10;Automatisch gegenereerde beschrijving">
            <a:extLst>
              <a:ext uri="{FF2B5EF4-FFF2-40B4-BE49-F238E27FC236}">
                <a16:creationId xmlns:a16="http://schemas.microsoft.com/office/drawing/2014/main" id="{0A4BEB66-0C81-49C3-BA27-7AA627F2A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3" b="-4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75FE260F-BFCB-4F62-B780-8E3CFFDE35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9" name="Afbeelding 18" descr="Afbeelding met lucht&#10;&#10;Automatisch gegenereerde beschrijving">
            <a:extLst>
              <a:ext uri="{FF2B5EF4-FFF2-40B4-BE49-F238E27FC236}">
                <a16:creationId xmlns:a16="http://schemas.microsoft.com/office/drawing/2014/main" id="{1C1B13C6-CF22-4C66-97F9-D31A47B2AF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 r="1" b="1"/>
          <a:stretch/>
        </p:blipFill>
        <p:spPr>
          <a:xfrm>
            <a:off x="1" y="10"/>
            <a:ext cx="6015567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103224 h 3920044"/>
              <a:gd name="connsiteX3" fmla="*/ 3545908 w 6015567"/>
              <a:gd name="connsiteY3" fmla="*/ 3103224 h 3920044"/>
              <a:gd name="connsiteX4" fmla="*/ 3545908 w 6015567"/>
              <a:gd name="connsiteY4" fmla="*/ 3920044 h 3920044"/>
              <a:gd name="connsiteX5" fmla="*/ 0 w 6015567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25" name="Afbeelding 24" descr="Afbeelding met geel&#10;&#10;Automatisch gegenereerde beschrijving">
            <a:extLst>
              <a:ext uri="{FF2B5EF4-FFF2-40B4-BE49-F238E27FC236}">
                <a16:creationId xmlns:a16="http://schemas.microsoft.com/office/drawing/2014/main" id="{902D58C9-BCA6-43AD-AF25-9C65F0C92A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" b="-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772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82</Words>
  <Application>Microsoft Office PowerPoint</Application>
  <PresentationFormat>Breedbeeld</PresentationFormat>
  <Paragraphs>18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Impact</vt:lpstr>
      <vt:lpstr>Kantoorthema</vt:lpstr>
      <vt:lpstr>Invloed Israëlreis binnen Meilȃn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Meisjesschool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Kenniskring Identiteit</vt:lpstr>
      <vt:lpstr>Kernwoorden</vt:lpstr>
      <vt:lpstr>Leiderschap:</vt:lpstr>
      <vt:lpstr>  Meilȃn; kenniscafé met Aafke  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Invloed Israëlreis binnen Meilȃn</dc:title>
  <dc:creator>Directeur  CBS De Roerganger</dc:creator>
  <cp:lastModifiedBy>Directeur  CBS De Roerganger</cp:lastModifiedBy>
  <cp:revision>3</cp:revision>
  <dcterms:created xsi:type="dcterms:W3CDTF">2019-05-12T12:14:30Z</dcterms:created>
  <dcterms:modified xsi:type="dcterms:W3CDTF">2019-07-18T08:57:14Z</dcterms:modified>
</cp:coreProperties>
</file>