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56" r:id="rId2"/>
    <p:sldId id="278" r:id="rId3"/>
    <p:sldId id="265" r:id="rId4"/>
    <p:sldId id="288" r:id="rId5"/>
    <p:sldId id="269" r:id="rId6"/>
    <p:sldId id="274" r:id="rId7"/>
    <p:sldId id="283" r:id="rId8"/>
    <p:sldId id="289" r:id="rId9"/>
    <p:sldId id="280" r:id="rId10"/>
    <p:sldId id="266" r:id="rId11"/>
    <p:sldId id="284" r:id="rId12"/>
    <p:sldId id="260" r:id="rId13"/>
    <p:sldId id="259" r:id="rId14"/>
    <p:sldId id="287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82BF7-8EB4-4319-8E08-5F162928D94B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90FF8-3505-4316-B0D4-9BB95BABEC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2758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749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0830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39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445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794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33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28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1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546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80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48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EB23A51-A3A6-426A-A6E9-D7F087062F40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7B5831C7-0E29-4EB9-8099-4E9A296F91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65637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cid:1FCD44C6-19B3-40E7-8714-799F9E311C25@printvisie.lan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cid:1FCD44C6-19B3-40E7-8714-799F9E311C25@printvisie.lan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CC00"/>
                </a:solidFill>
              </a:rPr>
              <a:t>Visieontwikkeling</a:t>
            </a:r>
            <a:br>
              <a:rPr lang="nl-NL" dirty="0" smtClean="0">
                <a:solidFill>
                  <a:srgbClr val="00CC00"/>
                </a:solidFill>
              </a:rPr>
            </a:br>
            <a:r>
              <a:rPr lang="nl-NL" sz="2000" dirty="0" smtClean="0">
                <a:solidFill>
                  <a:srgbClr val="00CC00"/>
                </a:solidFill>
              </a:rPr>
              <a:t>startbijeenkomst</a:t>
            </a:r>
            <a:endParaRPr lang="nl-NL" sz="2000" dirty="0">
              <a:solidFill>
                <a:srgbClr val="00CC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7 februari </a:t>
            </a:r>
            <a:r>
              <a:rPr lang="nl-NL" dirty="0" smtClean="0"/>
              <a:t>2019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066453"/>
            <a:ext cx="1352459" cy="171063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9" y="2066453"/>
            <a:ext cx="1359868" cy="1720003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04911" y="492369"/>
            <a:ext cx="11232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cap="all" spc="150" dirty="0" smtClean="0">
                <a:solidFill>
                  <a:srgbClr val="00CC00"/>
                </a:solidFill>
                <a:ea typeface="+mj-ea"/>
                <a:cs typeface="+mj-cs"/>
              </a:rPr>
              <a:t>Studiedag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10" y="338496"/>
            <a:ext cx="1779249" cy="1323408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593187" y="4975966"/>
            <a:ext cx="11005625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nl-NL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Iedereen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maakt onderdeel uit van de Valentijnschool. Ook jij! </a:t>
            </a:r>
            <a:endParaRPr lang="nl-NL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Jij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jouw kennis, kunde, verlangens, passie en ambities. </a:t>
            </a:r>
            <a:endParaRPr lang="nl-NL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Jij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mens in zijn totaliteit. </a:t>
            </a:r>
            <a:b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Jij en de visie en missie van onze school zijn </a:t>
            </a:r>
            <a:r>
              <a:rPr lang="nl-NL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onlosmakelijk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elkaar verbonden. </a:t>
            </a:r>
          </a:p>
        </p:txBody>
      </p:sp>
    </p:spTree>
    <p:extLst>
      <p:ext uri="{BB962C8B-B14F-4D97-AF65-F5344CB8AC3E}">
        <p14:creationId xmlns:p14="http://schemas.microsoft.com/office/powerpoint/2010/main" val="29913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solidFill>
                  <a:srgbClr val="00CC00"/>
                </a:solidFill>
              </a:rPr>
              <a:t>De maatschappij verandert, </a:t>
            </a:r>
            <a:br>
              <a:rPr lang="nl-NL" dirty="0">
                <a:solidFill>
                  <a:srgbClr val="00CC00"/>
                </a:solidFill>
              </a:rPr>
            </a:br>
            <a:r>
              <a:rPr lang="nl-NL" sz="2000" dirty="0">
                <a:solidFill>
                  <a:srgbClr val="00CC00"/>
                </a:solidFill>
              </a:rPr>
              <a:t>het onderwijs moet dus mee veranderen</a:t>
            </a:r>
          </a:p>
        </p:txBody>
      </p:sp>
      <p:pic>
        <p:nvPicPr>
          <p:cNvPr id="4" name="Samenvatting Advies Onderwijs203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9203" y="2025430"/>
            <a:ext cx="6848475" cy="4206875"/>
          </a:xfrm>
        </p:spPr>
      </p:pic>
      <p:sp>
        <p:nvSpPr>
          <p:cNvPr id="3" name="Rechthoek 2"/>
          <p:cNvSpPr/>
          <p:nvPr/>
        </p:nvSpPr>
        <p:spPr>
          <a:xfrm>
            <a:off x="332934" y="2705537"/>
            <a:ext cx="4042117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</a:pPr>
            <a:r>
              <a:rPr lang="nl-NL" sz="3600" dirty="0"/>
              <a:t>Welke vaardigheden hebben de kinderen straks nodig om gezond, gelukkig en succesvol in die maatschappij te kunnen staan?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999" y="218150"/>
            <a:ext cx="871919" cy="147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4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4912" y="284176"/>
            <a:ext cx="10902460" cy="150876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1500" cap="non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weten we al van de maatschappij van straks?</a:t>
            </a:r>
            <a:br>
              <a:rPr lang="nl-NL" sz="1500" cap="non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weten we al van de maatschappij van straks</a:t>
            </a:r>
            <a:r>
              <a:rPr lang="nl-NL" dirty="0" smtClean="0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nl-NL" dirty="0" smtClean="0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200" dirty="0" smtClean="0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en wat vraagt dat van het onderwijs?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dirty="0">
              <a:solidFill>
                <a:srgbClr val="00CC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4912" y="2067950"/>
            <a:ext cx="9784080" cy="420624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verzorgingsstaat naar burgerschap</a:t>
            </a:r>
          </a:p>
          <a:p>
            <a:pPr marL="1257300" lvl="4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Minder zorg van de staat, meer zorg voor elkaar</a:t>
            </a:r>
          </a:p>
          <a:p>
            <a:pPr marL="1257300" lvl="4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Meer aandacht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meer culturen samenleven</a:t>
            </a:r>
          </a:p>
          <a:p>
            <a:pPr marL="1257300" lvl="4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Sociale bruggen slaan, oprechte interesse</a:t>
            </a:r>
          </a:p>
          <a:p>
            <a:pPr marL="1257300" lvl="4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Overeenkomsten </a:t>
            </a:r>
            <a:r>
              <a:rPr lang="nl-NL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i.p.v. 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verschillen</a:t>
            </a:r>
          </a:p>
          <a:p>
            <a:pPr marL="1257300" lvl="4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Gebruik maken van elkaars talenten</a:t>
            </a:r>
          </a:p>
          <a:p>
            <a:pPr marL="1257300" lvl="4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Elkaar de hand reiken </a:t>
            </a:r>
            <a:r>
              <a:rPr lang="nl-NL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i.p.v. 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elkaar de deur wijzen</a:t>
            </a:r>
          </a:p>
          <a:p>
            <a:pPr marL="1257300" lvl="4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Uiteindelijk willen we allemaal GELUKKIG zijn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Toename complexe vraagstukken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08" y="2067950"/>
            <a:ext cx="4460664" cy="44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268007"/>
              </p:ext>
            </p:extLst>
          </p:nvPr>
        </p:nvGraphicFramePr>
        <p:xfrm>
          <a:off x="309488" y="2011680"/>
          <a:ext cx="5950634" cy="4516045"/>
        </p:xfrm>
        <a:graphic>
          <a:graphicData uri="http://schemas.openxmlformats.org/drawingml/2006/table">
            <a:tbl>
              <a:tblPr firstRow="1" firstCol="1" bandRow="1"/>
              <a:tblGrid>
                <a:gridCol w="2975317">
                  <a:extLst>
                    <a:ext uri="{9D8B030D-6E8A-4147-A177-3AD203B41FA5}">
                      <a16:colId xmlns:a16="http://schemas.microsoft.com/office/drawing/2014/main" val="593247920"/>
                    </a:ext>
                  </a:extLst>
                </a:gridCol>
                <a:gridCol w="2975317">
                  <a:extLst>
                    <a:ext uri="{9D8B030D-6E8A-4147-A177-3AD203B41FA5}">
                      <a16:colId xmlns:a16="http://schemas.microsoft.com/office/drawing/2014/main" val="175964236"/>
                    </a:ext>
                  </a:extLst>
                </a:gridCol>
              </a:tblGrid>
              <a:tr h="28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u="sng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u="sng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Naar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278711"/>
                  </a:ext>
                </a:extLst>
              </a:tr>
              <a:tr h="28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Autonomie in gebondenheid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Autonomie in verbondenheid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018965"/>
                  </a:ext>
                </a:extLst>
              </a:tr>
              <a:tr h="28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Werken in de klas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Werken in de omgeving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578454"/>
                  </a:ext>
                </a:extLst>
              </a:tr>
              <a:tr h="28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Stoeptegels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Ontdekpleinen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345414"/>
                  </a:ext>
                </a:extLst>
              </a:tr>
              <a:tr h="28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Verspilling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Duurzaamheid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963101"/>
                  </a:ext>
                </a:extLst>
              </a:tr>
              <a:tr h="564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Klassikale instructie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Ontwikkelingsaanbod op maat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515932"/>
                  </a:ext>
                </a:extLst>
              </a:tr>
              <a:tr h="28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Luisteren en doen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Ontdekken en ervaren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008914"/>
                  </a:ext>
                </a:extLst>
              </a:tr>
              <a:tr h="564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Spelend leren in de onderbouw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Spelend leren in de hele school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193915"/>
                  </a:ext>
                </a:extLst>
              </a:tr>
              <a:tr h="28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Methoden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Leerlijnen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120432"/>
                  </a:ext>
                </a:extLst>
              </a:tr>
              <a:tr h="28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Omgaan met verschillen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Genieten van verschillen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069493"/>
                  </a:ext>
                </a:extLst>
              </a:tr>
              <a:tr h="28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Conformeren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Creëren en zelf nadenken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450"/>
                  </a:ext>
                </a:extLst>
              </a:tr>
              <a:tr h="28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 gaan dit doen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 heb jij nodig?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502137"/>
                  </a:ext>
                </a:extLst>
              </a:tr>
              <a:tr h="564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Het meetbare belangrijk maken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Het belangrijke meetbaar maken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7" marR="6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35602"/>
                  </a:ext>
                </a:extLst>
              </a:tr>
            </a:tbl>
          </a:graphicData>
        </a:graphic>
      </p:graphicFrame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pPr algn="ctr"/>
            <a:r>
              <a:rPr lang="nl-NL" dirty="0" smtClean="0">
                <a:solidFill>
                  <a:srgbClr val="00CC00"/>
                </a:solidFill>
              </a:rPr>
              <a:t>Ambities </a:t>
            </a:r>
            <a:r>
              <a:rPr lang="nl-NL" dirty="0">
                <a:solidFill>
                  <a:srgbClr val="00CC00"/>
                </a:solidFill>
              </a:rPr>
              <a:t/>
            </a:r>
            <a:br>
              <a:rPr lang="nl-NL" dirty="0">
                <a:solidFill>
                  <a:srgbClr val="00CC00"/>
                </a:solidFill>
              </a:rPr>
            </a:br>
            <a:r>
              <a:rPr lang="nl-NL" sz="2000" dirty="0" smtClean="0">
                <a:solidFill>
                  <a:srgbClr val="00CC00"/>
                </a:solidFill>
              </a:rPr>
              <a:t>en kaders voor de komende 4 jaar</a:t>
            </a:r>
            <a:endParaRPr lang="nl-NL" sz="2000" dirty="0">
              <a:solidFill>
                <a:srgbClr val="00CC00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8412480" y="4682338"/>
            <a:ext cx="3662085" cy="1754326"/>
          </a:xfrm>
          <a:prstGeom prst="rect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Kaders Valentijnschool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 smtClean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Jaarklassensysteem 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IGDI+ / convergente differentiatie</a:t>
            </a:r>
          </a:p>
          <a:p>
            <a:r>
              <a:rPr lang="nl-NL" dirty="0">
                <a:solidFill>
                  <a:schemeClr val="bg1"/>
                </a:solidFill>
              </a:rPr>
              <a:t>Meer </a:t>
            </a:r>
            <a:r>
              <a:rPr lang="nl-NL" dirty="0" smtClean="0">
                <a:solidFill>
                  <a:schemeClr val="bg1"/>
                </a:solidFill>
              </a:rPr>
              <a:t>Leertijd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Leerlijn leren </a:t>
            </a:r>
            <a:r>
              <a:rPr lang="nl-NL" dirty="0" err="1" smtClean="0">
                <a:solidFill>
                  <a:schemeClr val="bg1"/>
                </a:solidFill>
              </a:rPr>
              <a:t>leren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8" y="540287"/>
            <a:ext cx="2259198" cy="993092"/>
          </a:xfrm>
          <a:prstGeom prst="rect">
            <a:avLst/>
          </a:prstGeom>
        </p:spPr>
      </p:pic>
      <p:pic>
        <p:nvPicPr>
          <p:cNvPr id="9" name="Tijdelijke aanduiding voor inhoud 3" descr="cid:1FCD44C6-19B3-40E7-8714-799F9E311C25@printvisie.lan"/>
          <p:cNvPicPr>
            <a:picLocks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284176"/>
            <a:ext cx="3779520" cy="385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7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solidFill>
                  <a:srgbClr val="00CC00"/>
                </a:solidFill>
              </a:rPr>
              <a:t>Neurowetenschap </a:t>
            </a:r>
            <a:br>
              <a:rPr lang="nl-NL" dirty="0" smtClean="0">
                <a:solidFill>
                  <a:srgbClr val="00CC00"/>
                </a:solidFill>
              </a:rPr>
            </a:br>
            <a:r>
              <a:rPr lang="nl-NL" sz="2000" dirty="0" smtClean="0">
                <a:solidFill>
                  <a:srgbClr val="00CC00"/>
                </a:solidFill>
              </a:rPr>
              <a:t>Bewezen effectief (van Spee 2012)</a:t>
            </a:r>
            <a:endParaRPr lang="nl-NL" sz="2000" dirty="0">
              <a:solidFill>
                <a:srgbClr val="00CC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02919" y="1913206"/>
            <a:ext cx="9784080" cy="5289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900" dirty="0" smtClean="0"/>
              <a:t>1</a:t>
            </a:r>
            <a:r>
              <a:rPr lang="nl-NL" sz="1900" dirty="0"/>
              <a:t>.	Voor leren is zuurstof en brandstof nodig</a:t>
            </a:r>
            <a:r>
              <a:rPr lang="nl-NL" sz="1900" dirty="0" smtClean="0"/>
              <a:t>.</a:t>
            </a:r>
            <a:endParaRPr lang="nl-NL" sz="1900" dirty="0"/>
          </a:p>
          <a:p>
            <a:pPr marL="0" indent="0">
              <a:buNone/>
            </a:pPr>
            <a:r>
              <a:rPr lang="nl-NL" sz="1900" dirty="0"/>
              <a:t>2.	Hersenen zijn plastisch en dat vormt de basis voor leren </a:t>
            </a:r>
          </a:p>
          <a:p>
            <a:pPr marL="0" indent="0">
              <a:buNone/>
            </a:pPr>
            <a:r>
              <a:rPr lang="nl-NL" sz="1900" dirty="0"/>
              <a:t>3.	Herhaling is noodzakelijk </a:t>
            </a:r>
          </a:p>
          <a:p>
            <a:pPr marL="0" indent="0">
              <a:buNone/>
            </a:pPr>
            <a:r>
              <a:rPr lang="nl-NL" sz="1900" dirty="0"/>
              <a:t>4.	Het benutten van meerdere zintuigen bevordert het leren </a:t>
            </a:r>
          </a:p>
          <a:p>
            <a:pPr marL="0" indent="0">
              <a:buNone/>
            </a:pPr>
            <a:r>
              <a:rPr lang="nl-NL" sz="1900" dirty="0"/>
              <a:t>5.	Leren samen met anderen is effectiever </a:t>
            </a:r>
          </a:p>
          <a:p>
            <a:pPr marL="0" indent="0">
              <a:buNone/>
            </a:pPr>
            <a:r>
              <a:rPr lang="nl-NL" sz="1900" dirty="0"/>
              <a:t>6.	Het benutten van het onbewuste geeft extra leereffect </a:t>
            </a:r>
          </a:p>
          <a:p>
            <a:pPr marL="0" indent="0">
              <a:buNone/>
            </a:pPr>
            <a:r>
              <a:rPr lang="nl-NL" sz="1900" dirty="0"/>
              <a:t>7.	Emoties spelen een hoofdrol bij leren </a:t>
            </a:r>
          </a:p>
          <a:p>
            <a:pPr marL="0" indent="0">
              <a:buNone/>
            </a:pPr>
            <a:r>
              <a:rPr lang="nl-NL" sz="1900" dirty="0"/>
              <a:t>8.	Profiteer van de associatieve kracht van het brein </a:t>
            </a:r>
          </a:p>
          <a:p>
            <a:pPr marL="0" indent="0">
              <a:buNone/>
            </a:pPr>
            <a:r>
              <a:rPr lang="nl-NL" sz="1900" dirty="0"/>
              <a:t>9.	Leren gaat beter met een doel </a:t>
            </a:r>
          </a:p>
          <a:p>
            <a:pPr marL="0" indent="0">
              <a:buNone/>
            </a:pPr>
            <a:r>
              <a:rPr lang="nl-NL" sz="1900" dirty="0"/>
              <a:t>10.	Kennis over de werking van het brein stimuleert het leren 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38" y="284176"/>
            <a:ext cx="1886410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62" y="2118032"/>
            <a:ext cx="2248082" cy="379263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749" y="1592211"/>
            <a:ext cx="2735821" cy="4615475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68" y="2983314"/>
            <a:ext cx="4452799" cy="3180570"/>
          </a:xfrm>
          <a:solidFill>
            <a:schemeClr val="tx1"/>
          </a:solidFill>
        </p:spPr>
      </p:pic>
      <p:sp>
        <p:nvSpPr>
          <p:cNvPr id="8" name="Tekstvak 7"/>
          <p:cNvSpPr txBox="1"/>
          <p:nvPr/>
        </p:nvSpPr>
        <p:spPr>
          <a:xfrm>
            <a:off x="1008184" y="6020973"/>
            <a:ext cx="11183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rgbClr val="00CC00"/>
                </a:solidFill>
              </a:rPr>
              <a:t>Hands-on                           </a:t>
            </a:r>
            <a:r>
              <a:rPr lang="nl-NL" sz="4000" dirty="0" err="1">
                <a:solidFill>
                  <a:srgbClr val="00CC00"/>
                </a:solidFill>
              </a:rPr>
              <a:t>M</a:t>
            </a:r>
            <a:r>
              <a:rPr lang="nl-NL" sz="4000" dirty="0" err="1" smtClean="0">
                <a:solidFill>
                  <a:srgbClr val="00CC00"/>
                </a:solidFill>
              </a:rPr>
              <a:t>inds</a:t>
            </a:r>
            <a:r>
              <a:rPr lang="nl-NL" sz="4000" dirty="0" smtClean="0">
                <a:solidFill>
                  <a:srgbClr val="00CC00"/>
                </a:solidFill>
              </a:rPr>
              <a:t>-on                  </a:t>
            </a:r>
            <a:r>
              <a:rPr lang="nl-NL" sz="4000" dirty="0" err="1">
                <a:solidFill>
                  <a:srgbClr val="00CC00"/>
                </a:solidFill>
              </a:rPr>
              <a:t>H</a:t>
            </a:r>
            <a:r>
              <a:rPr lang="nl-NL" sz="4000" dirty="0" err="1" smtClean="0">
                <a:solidFill>
                  <a:srgbClr val="00CC00"/>
                </a:solidFill>
              </a:rPr>
              <a:t>earts</a:t>
            </a:r>
            <a:r>
              <a:rPr lang="nl-NL" sz="4000" dirty="0" smtClean="0">
                <a:solidFill>
                  <a:srgbClr val="00CC00"/>
                </a:solidFill>
              </a:rPr>
              <a:t>-on</a:t>
            </a:r>
            <a:endParaRPr lang="nl-NL" sz="4000" dirty="0">
              <a:solidFill>
                <a:srgbClr val="00CC00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06437" y="284176"/>
            <a:ext cx="11141612" cy="1508760"/>
          </a:xfrm>
        </p:spPr>
        <p:txBody>
          <a:bodyPr>
            <a:normAutofit/>
          </a:bodyPr>
          <a:lstStyle/>
          <a:p>
            <a:pPr algn="ctr"/>
            <a:r>
              <a:rPr lang="nl-NL" sz="5400" dirty="0">
                <a:solidFill>
                  <a:srgbClr val="00CC00"/>
                </a:solidFill>
              </a:rPr>
              <a:t>Leren met hand, hoofd &amp; hart</a:t>
            </a:r>
          </a:p>
        </p:txBody>
      </p:sp>
    </p:spTree>
    <p:extLst>
      <p:ext uri="{BB962C8B-B14F-4D97-AF65-F5344CB8AC3E}">
        <p14:creationId xmlns:p14="http://schemas.microsoft.com/office/powerpoint/2010/main" val="38093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solidFill>
                  <a:srgbClr val="00CC00"/>
                </a:solidFill>
              </a:rPr>
              <a:t>programma van vanochtend</a:t>
            </a:r>
            <a:endParaRPr lang="nl-NL" dirty="0">
              <a:solidFill>
                <a:srgbClr val="00CC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529307"/>
              </p:ext>
            </p:extLst>
          </p:nvPr>
        </p:nvGraphicFramePr>
        <p:xfrm>
          <a:off x="955964" y="2011363"/>
          <a:ext cx="9906000" cy="4488969"/>
        </p:xfrm>
        <a:graphic>
          <a:graphicData uri="http://schemas.openxmlformats.org/drawingml/2006/table">
            <a:tbl>
              <a:tblPr firstRow="1" firstCol="1" bandRow="1"/>
              <a:tblGrid>
                <a:gridCol w="1862952">
                  <a:extLst>
                    <a:ext uri="{9D8B030D-6E8A-4147-A177-3AD203B41FA5}">
                      <a16:colId xmlns:a16="http://schemas.microsoft.com/office/drawing/2014/main" val="3845857648"/>
                    </a:ext>
                  </a:extLst>
                </a:gridCol>
                <a:gridCol w="1954988">
                  <a:extLst>
                    <a:ext uri="{9D8B030D-6E8A-4147-A177-3AD203B41FA5}">
                      <a16:colId xmlns:a16="http://schemas.microsoft.com/office/drawing/2014/main" val="2255363529"/>
                    </a:ext>
                  </a:extLst>
                </a:gridCol>
                <a:gridCol w="4403594">
                  <a:extLst>
                    <a:ext uri="{9D8B030D-6E8A-4147-A177-3AD203B41FA5}">
                      <a16:colId xmlns:a16="http://schemas.microsoft.com/office/drawing/2014/main" val="1749448184"/>
                    </a:ext>
                  </a:extLst>
                </a:gridCol>
                <a:gridCol w="1684466">
                  <a:extLst>
                    <a:ext uri="{9D8B030D-6E8A-4147-A177-3AD203B41FA5}">
                      <a16:colId xmlns:a16="http://schemas.microsoft.com/office/drawing/2014/main" val="1355323282"/>
                    </a:ext>
                  </a:extLst>
                </a:gridCol>
              </a:tblGrid>
              <a:tr h="300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Tijdstip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Duur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Door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85268"/>
                  </a:ext>
                </a:extLst>
              </a:tr>
              <a:tr h="600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8.30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min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Inleiding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Jos</a:t>
                      </a:r>
                      <a:endParaRPr lang="nl-NL" sz="20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Martin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188451"/>
                  </a:ext>
                </a:extLst>
              </a:tr>
              <a:tr h="901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8.50</a:t>
                      </a:r>
                      <a:endParaRPr lang="nl-NL" sz="20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min.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Toelichting inhoud en organisatie van de verschillende </a:t>
                      </a:r>
                      <a:r>
                        <a:rPr lang="nl-NL" sz="2000" dirty="0" smtClean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activiteiten</a:t>
                      </a:r>
                      <a:endParaRPr lang="nl-NL" sz="20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Wendy R</a:t>
                      </a:r>
                      <a:endParaRPr lang="nl-NL" sz="20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Berradina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65845"/>
                  </a:ext>
                </a:extLst>
              </a:tr>
              <a:tr h="300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9.00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uur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 activiteiten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008795"/>
                  </a:ext>
                </a:extLst>
              </a:tr>
              <a:tr h="901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11.00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Gezamenlijke afsluiting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Workshop-leider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Roel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783555"/>
                  </a:ext>
                </a:extLst>
              </a:tr>
              <a:tr h="1502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pauze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852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11.15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min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Gewijzigde monitoring en </a:t>
                      </a:r>
                      <a:r>
                        <a:rPr lang="nl-NL" sz="2000" dirty="0" smtClean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rapportage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Sylvie</a:t>
                      </a:r>
                      <a:endParaRPr lang="nl-NL" sz="20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Martin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598109"/>
                  </a:ext>
                </a:extLst>
              </a:tr>
              <a:tr h="300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12.00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min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Lunch</a:t>
                      </a: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 err="1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Hatice</a:t>
                      </a:r>
                      <a:endParaRPr lang="nl-NL" sz="20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0" marR="4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382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4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84176"/>
            <a:ext cx="9784080" cy="1508760"/>
          </a:xfrm>
        </p:spPr>
        <p:txBody>
          <a:bodyPr>
            <a:normAutofit/>
          </a:bodyPr>
          <a:lstStyle/>
          <a:p>
            <a:pPr algn="ctr"/>
            <a:r>
              <a:rPr lang="nl-NL" sz="3600" dirty="0" smtClean="0">
                <a:solidFill>
                  <a:srgbClr val="00CC00"/>
                </a:solidFill>
              </a:rPr>
              <a:t>              Verbinden!</a:t>
            </a:r>
            <a:endParaRPr lang="nl-NL" sz="3600" dirty="0">
              <a:solidFill>
                <a:srgbClr val="00CC00"/>
              </a:solidFill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81230"/>
              </p:ext>
            </p:extLst>
          </p:nvPr>
        </p:nvGraphicFramePr>
        <p:xfrm>
          <a:off x="1203235" y="2654606"/>
          <a:ext cx="978376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1882">
                  <a:extLst>
                    <a:ext uri="{9D8B030D-6E8A-4147-A177-3AD203B41FA5}">
                      <a16:colId xmlns:a16="http://schemas.microsoft.com/office/drawing/2014/main" val="1890919599"/>
                    </a:ext>
                  </a:extLst>
                </a:gridCol>
                <a:gridCol w="4891882">
                  <a:extLst>
                    <a:ext uri="{9D8B030D-6E8A-4147-A177-3AD203B41FA5}">
                      <a16:colId xmlns:a16="http://schemas.microsoft.com/office/drawing/2014/main" val="191440670"/>
                    </a:ext>
                  </a:extLst>
                </a:gridCol>
              </a:tblGrid>
              <a:tr h="326596">
                <a:tc>
                  <a:txBody>
                    <a:bodyPr/>
                    <a:lstStyle/>
                    <a:p>
                      <a:r>
                        <a:rPr lang="nl-NL" dirty="0" smtClean="0"/>
                        <a:t>Visieontwikkeling Valentijnschool</a:t>
                      </a:r>
                      <a:endParaRPr lang="nl-NL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Schoolgids / Schoolplan 2019 – 2023 / SOP</a:t>
                      </a:r>
                      <a:endParaRPr lang="nl-NL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92226"/>
                  </a:ext>
                </a:extLst>
              </a:tr>
              <a:tr h="2979629">
                <a:tc>
                  <a:txBody>
                    <a:bodyPr/>
                    <a:lstStyle/>
                    <a:p>
                      <a:endParaRPr lang="nl-NL" b="1" dirty="0" smtClean="0">
                        <a:solidFill>
                          <a:srgbClr val="7030A0"/>
                        </a:solidFill>
                      </a:endParaRPr>
                    </a:p>
                    <a:p>
                      <a:endParaRPr lang="nl-NL" b="1" dirty="0" smtClean="0">
                        <a:solidFill>
                          <a:srgbClr val="7030A0"/>
                        </a:solidFill>
                      </a:endParaRPr>
                    </a:p>
                    <a:p>
                      <a:endParaRPr lang="nl-NL" b="1" dirty="0" smtClean="0">
                        <a:solidFill>
                          <a:srgbClr val="7030A0"/>
                        </a:solidFill>
                      </a:endParaRPr>
                    </a:p>
                    <a:p>
                      <a:endParaRPr lang="nl-NL" b="1" dirty="0" smtClean="0">
                        <a:solidFill>
                          <a:srgbClr val="7030A0"/>
                        </a:solidFill>
                      </a:endParaRPr>
                    </a:p>
                    <a:p>
                      <a:endParaRPr lang="nl-NL" dirty="0" smtClean="0"/>
                    </a:p>
                    <a:p>
                      <a:endParaRPr lang="nl-NL" dirty="0" smtClean="0"/>
                    </a:p>
                    <a:p>
                      <a:endParaRPr lang="nl-NL" dirty="0" smtClean="0"/>
                    </a:p>
                    <a:p>
                      <a:endParaRPr lang="nl-NL" dirty="0" smtClean="0"/>
                    </a:p>
                    <a:p>
                      <a:endParaRPr lang="nl-NL" dirty="0" smtClean="0"/>
                    </a:p>
                    <a:p>
                      <a:endParaRPr lang="nl-NL" dirty="0" smtClean="0"/>
                    </a:p>
                    <a:p>
                      <a:endParaRPr lang="nl-NL" dirty="0" smtClean="0"/>
                    </a:p>
                    <a:p>
                      <a:endParaRPr lang="nl-NL" dirty="0" smtClean="0"/>
                    </a:p>
                    <a:p>
                      <a:endParaRPr lang="nl-N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b="1" dirty="0" smtClean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nl-NL" b="1" dirty="0" smtClean="0">
                          <a:solidFill>
                            <a:srgbClr val="7030A0"/>
                          </a:solidFill>
                        </a:rPr>
                        <a:t>Geen papieren tijger meer!</a:t>
                      </a:r>
                    </a:p>
                    <a:p>
                      <a:endParaRPr lang="nl-NL" b="1" dirty="0" smtClean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nl-NL" b="1" dirty="0" smtClean="0">
                          <a:solidFill>
                            <a:srgbClr val="7030A0"/>
                          </a:solidFill>
                        </a:rPr>
                        <a:t>Een gedragen plan waar we</a:t>
                      </a:r>
                      <a:r>
                        <a:rPr lang="nl-NL" b="1" baseline="0" dirty="0" smtClean="0">
                          <a:solidFill>
                            <a:srgbClr val="7030A0"/>
                          </a:solidFill>
                        </a:rPr>
                        <a:t> als team achter staan en voor gaan!</a:t>
                      </a:r>
                    </a:p>
                    <a:p>
                      <a:r>
                        <a:rPr lang="nl-NL" b="1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</a:p>
                    <a:p>
                      <a:endParaRPr lang="nl-NL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895641"/>
                  </a:ext>
                </a:extLst>
              </a:tr>
            </a:tbl>
          </a:graphicData>
        </a:graphic>
      </p:graphicFrame>
      <p:pic>
        <p:nvPicPr>
          <p:cNvPr id="6" name="Afbeelding 5" descr="cid:1FCD44C6-19B3-40E7-8714-799F9E311C25@printvisie.lan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35" y="284176"/>
            <a:ext cx="1494496" cy="1471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937191"/>
              </p:ext>
            </p:extLst>
          </p:nvPr>
        </p:nvGraphicFramePr>
        <p:xfrm>
          <a:off x="1202919" y="2040891"/>
          <a:ext cx="978408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4080">
                  <a:extLst>
                    <a:ext uri="{9D8B030D-6E8A-4147-A177-3AD203B41FA5}">
                      <a16:colId xmlns:a16="http://schemas.microsoft.com/office/drawing/2014/main" val="1233354336"/>
                    </a:ext>
                  </a:extLst>
                </a:gridCol>
              </a:tblGrid>
              <a:tr h="279871"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Strategisch beleidsplan RVKO 2019 - 2023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579977"/>
                  </a:ext>
                </a:extLst>
              </a:tr>
            </a:tbl>
          </a:graphicData>
        </a:graphic>
      </p:graphicFrame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6988">
            <a:off x="8241527" y="247146"/>
            <a:ext cx="1886457" cy="139494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307" y="3136940"/>
            <a:ext cx="1922961" cy="1917605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03" y="4666286"/>
            <a:ext cx="2329358" cy="191760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664">
            <a:off x="7044007" y="838783"/>
            <a:ext cx="897510" cy="8975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4340" y="4331605"/>
            <a:ext cx="2206368" cy="212546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097">
            <a:off x="2336464" y="563691"/>
            <a:ext cx="1028536" cy="102853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294774">
            <a:off x="9959347" y="402180"/>
            <a:ext cx="278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00CC00"/>
                </a:solidFill>
              </a:rPr>
              <a:t>Onderzoek </a:t>
            </a:r>
          </a:p>
          <a:p>
            <a:pPr algn="ctr"/>
            <a:r>
              <a:rPr lang="nl-NL" b="1" dirty="0" smtClean="0">
                <a:solidFill>
                  <a:srgbClr val="00CC00"/>
                </a:solidFill>
              </a:rPr>
              <a:t>Verre Bergen</a:t>
            </a:r>
            <a:r>
              <a:rPr lang="nl-NL" b="1" dirty="0" smtClean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1571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solidFill>
                  <a:srgbClr val="00CC00"/>
                </a:solidFill>
              </a:rPr>
              <a:t>Doel van de ochtend</a:t>
            </a:r>
            <a:br>
              <a:rPr lang="nl-NL" dirty="0" smtClean="0">
                <a:solidFill>
                  <a:srgbClr val="00CC00"/>
                </a:solidFill>
              </a:rPr>
            </a:br>
            <a:r>
              <a:rPr lang="nl-NL" sz="2000" dirty="0" smtClean="0">
                <a:solidFill>
                  <a:srgbClr val="00CC00"/>
                </a:solidFill>
              </a:rPr>
              <a:t>ontwaken – ontsteken - oriënteren</a:t>
            </a:r>
            <a:endParaRPr lang="nl-NL" dirty="0">
              <a:solidFill>
                <a:srgbClr val="00CC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7168" y="1929591"/>
            <a:ext cx="9784080" cy="420624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Inzicht in het visietraject en het doel van het visietraject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Ambities, kaders en mogelijkheden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ervaren van…, het denken over…,  de diepere emotionele verbondenheid</a:t>
            </a:r>
            <a:r>
              <a:rPr lang="nl-NL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nl-NL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tart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onze </a:t>
            </a:r>
            <a:r>
              <a:rPr lang="nl-NL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expeditie: het open gesprek over…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nl-NL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Inspiratie en een </a:t>
            </a:r>
            <a:r>
              <a:rPr lang="nl-NL" sz="20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beetje kennis </a:t>
            </a:r>
            <a:r>
              <a:rPr lang="nl-NL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opdoen!</a:t>
            </a:r>
            <a:endParaRPr lang="nl-N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nl-NL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4687558"/>
            <a:ext cx="5842091" cy="18314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38">
            <a:off x="9380003" y="284176"/>
            <a:ext cx="2877312" cy="12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8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 smtClean="0">
                <a:solidFill>
                  <a:srgbClr val="00CC00"/>
                </a:solidFill>
              </a:rPr>
              <a:t/>
            </a:r>
            <a:br>
              <a:rPr lang="nl-NL" dirty="0" smtClean="0">
                <a:solidFill>
                  <a:srgbClr val="00CC00"/>
                </a:solidFill>
              </a:rPr>
            </a:br>
            <a:r>
              <a:rPr lang="nl-NL" dirty="0">
                <a:solidFill>
                  <a:srgbClr val="00CC00"/>
                </a:solidFill>
              </a:rPr>
              <a:t/>
            </a:r>
            <a:br>
              <a:rPr lang="nl-NL" dirty="0">
                <a:solidFill>
                  <a:srgbClr val="00CC00"/>
                </a:solidFill>
              </a:rPr>
            </a:br>
            <a:r>
              <a:rPr lang="nl-NL" dirty="0" smtClean="0">
                <a:solidFill>
                  <a:srgbClr val="00CC00"/>
                </a:solidFill>
              </a:rPr>
              <a:t/>
            </a:r>
            <a:br>
              <a:rPr lang="nl-NL" dirty="0" smtClean="0">
                <a:solidFill>
                  <a:srgbClr val="00CC00"/>
                </a:solidFill>
              </a:rPr>
            </a:br>
            <a:r>
              <a:rPr lang="nl-NL" dirty="0" smtClean="0">
                <a:solidFill>
                  <a:srgbClr val="00CC00"/>
                </a:solidFill>
              </a:rPr>
              <a:t>Visie is hot</a:t>
            </a:r>
            <a:r>
              <a:rPr lang="nl-NL" dirty="0">
                <a:solidFill>
                  <a:srgbClr val="00CC00"/>
                </a:solidFill>
              </a:rPr>
              <a:t>!</a:t>
            </a:r>
            <a:br>
              <a:rPr lang="nl-NL" dirty="0">
                <a:solidFill>
                  <a:srgbClr val="00CC00"/>
                </a:solidFill>
              </a:rPr>
            </a:br>
            <a:r>
              <a:rPr lang="nl-NL" sz="2200" dirty="0" smtClean="0">
                <a:solidFill>
                  <a:srgbClr val="00CC00"/>
                </a:solidFill>
              </a:rPr>
              <a:t>Wat is de omschrijving van een visie?</a:t>
            </a:r>
            <a:br>
              <a:rPr lang="nl-NL" sz="2200" dirty="0" smtClean="0">
                <a:solidFill>
                  <a:srgbClr val="00CC00"/>
                </a:solidFill>
              </a:rPr>
            </a:br>
            <a:r>
              <a:rPr lang="nl-NL" sz="2200" dirty="0">
                <a:solidFill>
                  <a:srgbClr val="00CC00"/>
                </a:solidFill>
              </a:rPr>
              <a:t>Vijf functies van een visie</a:t>
            </a:r>
            <a:r>
              <a:rPr lang="nl-NL" sz="2200" dirty="0" smtClean="0">
                <a:solidFill>
                  <a:srgbClr val="00CC00"/>
                </a:solidFill>
              </a:rPr>
              <a:t/>
            </a:r>
            <a:br>
              <a:rPr lang="nl-NL" sz="2200" dirty="0" smtClean="0">
                <a:solidFill>
                  <a:srgbClr val="00CC00"/>
                </a:solidFill>
              </a:rPr>
            </a:br>
            <a:r>
              <a:rPr lang="nl-NL" dirty="0">
                <a:solidFill>
                  <a:srgbClr val="00CC00"/>
                </a:solidFill>
              </a:rPr>
              <a:t/>
            </a:r>
            <a:br>
              <a:rPr lang="nl-NL" dirty="0">
                <a:solidFill>
                  <a:srgbClr val="00CC00"/>
                </a:solidFill>
              </a:rPr>
            </a:br>
            <a:r>
              <a:rPr lang="nl-NL" dirty="0">
                <a:solidFill>
                  <a:srgbClr val="00CC00"/>
                </a:solidFill>
              </a:rPr>
              <a:t/>
            </a:r>
            <a:br>
              <a:rPr lang="nl-NL" dirty="0">
                <a:solidFill>
                  <a:srgbClr val="00CC00"/>
                </a:solidFill>
              </a:rPr>
            </a:br>
            <a:endParaRPr lang="nl-NL" dirty="0">
              <a:solidFill>
                <a:srgbClr val="00CC00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76663" y="1949539"/>
            <a:ext cx="6222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</a:pPr>
            <a:r>
              <a:rPr lang="nl-NL" sz="2000" i="1" dirty="0" smtClean="0">
                <a:solidFill>
                  <a:srgbClr val="FFFFFF"/>
                </a:solidFill>
              </a:rPr>
              <a:t>‘Een </a:t>
            </a:r>
            <a:r>
              <a:rPr lang="nl-NL" sz="2000" i="1" dirty="0">
                <a:solidFill>
                  <a:srgbClr val="FFFFFF"/>
                </a:solidFill>
              </a:rPr>
              <a:t>visie is een samenhangend geheel van uitspraken over de principiële waarden (‘kernwaarden’), de bestaansgrond (‘hoger doel’), de ambitie (‘gewaagd doel’) en de unieke kwaliteiten (‘kernkwaliteiten’) van een organisatie</a:t>
            </a:r>
            <a:r>
              <a:rPr lang="nl-NL" sz="2000" i="1" dirty="0" smtClean="0">
                <a:solidFill>
                  <a:srgbClr val="FFFFFF"/>
                </a:solidFill>
              </a:rPr>
              <a:t>.’</a:t>
            </a:r>
            <a:endParaRPr lang="nl-NL" sz="2000" i="1" dirty="0">
              <a:solidFill>
                <a:srgbClr val="FFFFFF"/>
              </a:solidFill>
            </a:endParaRPr>
          </a:p>
        </p:txBody>
      </p:sp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43" y="2188690"/>
            <a:ext cx="4375053" cy="4365521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708073" y="3569804"/>
            <a:ext cx="5036234" cy="298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</a:pPr>
            <a:r>
              <a:rPr lang="nl-NL" sz="2400" dirty="0">
                <a:solidFill>
                  <a:srgbClr val="FFFFFF"/>
                </a:solidFill>
              </a:rPr>
              <a:t>Een visie geeft</a:t>
            </a:r>
            <a:r>
              <a:rPr lang="nl-NL" sz="2400" dirty="0" smtClean="0">
                <a:solidFill>
                  <a:srgbClr val="FFFFFF"/>
                </a:solidFill>
              </a:rPr>
              <a:t>…</a:t>
            </a:r>
            <a:endParaRPr lang="nl-NL" sz="2400" b="1" dirty="0">
              <a:solidFill>
                <a:srgbClr val="FFFFFF"/>
              </a:solidFill>
            </a:endParaRPr>
          </a:p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</a:pPr>
            <a:r>
              <a:rPr lang="nl-NL" sz="2400" dirty="0">
                <a:solidFill>
                  <a:srgbClr val="FFFFFF"/>
                </a:solidFill>
              </a:rPr>
              <a:t>…betekenis</a:t>
            </a:r>
          </a:p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</a:pPr>
            <a:r>
              <a:rPr lang="nl-NL" sz="2400" dirty="0">
                <a:solidFill>
                  <a:srgbClr val="FFFFFF"/>
                </a:solidFill>
              </a:rPr>
              <a:t>…doelen</a:t>
            </a:r>
          </a:p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</a:pPr>
            <a:r>
              <a:rPr lang="nl-NL" sz="2400" dirty="0">
                <a:solidFill>
                  <a:srgbClr val="FFFFFF"/>
                </a:solidFill>
              </a:rPr>
              <a:t>…binding</a:t>
            </a:r>
          </a:p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</a:pPr>
            <a:r>
              <a:rPr lang="nl-NL" sz="2400" dirty="0">
                <a:solidFill>
                  <a:srgbClr val="FFFFFF"/>
                </a:solidFill>
              </a:rPr>
              <a:t>…energie</a:t>
            </a:r>
          </a:p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</a:pPr>
            <a:r>
              <a:rPr lang="nl-NL" sz="2400" dirty="0">
                <a:solidFill>
                  <a:srgbClr val="FFFFFF"/>
                </a:solidFill>
              </a:rPr>
              <a:t>…continue verbetering</a:t>
            </a:r>
          </a:p>
        </p:txBody>
      </p:sp>
    </p:spTree>
    <p:extLst>
      <p:ext uri="{BB962C8B-B14F-4D97-AF65-F5344CB8AC3E}">
        <p14:creationId xmlns:p14="http://schemas.microsoft.com/office/powerpoint/2010/main" val="8935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rgbClr val="00CC00"/>
                </a:solidFill>
              </a:rPr>
              <a:t/>
            </a:r>
            <a:br>
              <a:rPr lang="nl-NL" dirty="0">
                <a:solidFill>
                  <a:srgbClr val="00CC00"/>
                </a:solidFill>
              </a:rPr>
            </a:br>
            <a:r>
              <a:rPr lang="nl-NL" dirty="0">
                <a:solidFill>
                  <a:srgbClr val="00CC00"/>
                </a:solidFill>
              </a:rPr>
              <a:t>Kenmerken van een </a:t>
            </a:r>
            <a:r>
              <a:rPr lang="nl-NL" dirty="0" smtClean="0">
                <a:solidFill>
                  <a:srgbClr val="00CC00"/>
                </a:solidFill>
              </a:rPr>
              <a:t>zinorganisatie</a:t>
            </a:r>
            <a:br>
              <a:rPr lang="nl-NL" dirty="0" smtClean="0">
                <a:solidFill>
                  <a:srgbClr val="00CC00"/>
                </a:solidFill>
              </a:rPr>
            </a:br>
            <a:r>
              <a:rPr lang="nl-NL" sz="2000" dirty="0" smtClean="0">
                <a:solidFill>
                  <a:srgbClr val="00CC00"/>
                </a:solidFill>
              </a:rPr>
              <a:t>Hoe komen we met elkaar in de </a:t>
            </a:r>
            <a:r>
              <a:rPr lang="nl-NL" sz="2000" dirty="0" err="1" smtClean="0">
                <a:solidFill>
                  <a:srgbClr val="00CC00"/>
                </a:solidFill>
              </a:rPr>
              <a:t>zinzone</a:t>
            </a:r>
            <a:r>
              <a:rPr lang="nl-NL" sz="2000" dirty="0" smtClean="0">
                <a:solidFill>
                  <a:srgbClr val="00CC00"/>
                </a:solidFill>
              </a:rPr>
              <a:t>?</a:t>
            </a:r>
            <a:r>
              <a:rPr lang="nl-NL" dirty="0">
                <a:solidFill>
                  <a:srgbClr val="00CC00"/>
                </a:solidFill>
              </a:rPr>
              <a:t/>
            </a:r>
            <a:br>
              <a:rPr lang="nl-NL" dirty="0">
                <a:solidFill>
                  <a:srgbClr val="00CC00"/>
                </a:solidFill>
              </a:rPr>
            </a:br>
            <a:endParaRPr lang="nl-NL" dirty="0">
              <a:solidFill>
                <a:srgbClr val="00CC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2924" y="1961749"/>
            <a:ext cx="10989081" cy="4206240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Eigen zin en betekenis</a:t>
            </a:r>
          </a:p>
          <a:p>
            <a:r>
              <a:rPr lang="nl-NL" dirty="0" smtClean="0"/>
              <a:t>Mensen hebben het naar hun zin</a:t>
            </a:r>
          </a:p>
          <a:p>
            <a:r>
              <a:rPr lang="nl-NL" dirty="0" smtClean="0"/>
              <a:t>Dieper liggende ambities, drijfveren  en principes</a:t>
            </a:r>
          </a:p>
          <a:p>
            <a:r>
              <a:rPr lang="nl-NL" dirty="0" smtClean="0"/>
              <a:t>Intrinsiek gemotiveerd</a:t>
            </a:r>
          </a:p>
          <a:p>
            <a:r>
              <a:rPr lang="nl-NL" dirty="0" smtClean="0"/>
              <a:t>Tegengestelde krachten verzoenen en in evenwicht brengen</a:t>
            </a:r>
          </a:p>
          <a:p>
            <a:r>
              <a:rPr lang="nl-NL" dirty="0" smtClean="0"/>
              <a:t>Bezield en zakelijk</a:t>
            </a:r>
          </a:p>
          <a:p>
            <a:r>
              <a:rPr lang="nl-NL" dirty="0" smtClean="0"/>
              <a:t>Hechten veel waarde aan betrokkenheid</a:t>
            </a:r>
          </a:p>
          <a:p>
            <a:r>
              <a:rPr lang="nl-NL" dirty="0" smtClean="0"/>
              <a:t>Houden vast aan de kern, maar vernieuwen ook continu</a:t>
            </a:r>
          </a:p>
          <a:p>
            <a:r>
              <a:rPr lang="nl-NL" dirty="0" smtClean="0"/>
              <a:t>Meesters in balanceerkunst: spanningen ombuigen naar positieve richting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990" y="1961749"/>
            <a:ext cx="3571401" cy="32032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827" y="284176"/>
            <a:ext cx="1329043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9655" y="284176"/>
            <a:ext cx="10902462" cy="1508760"/>
          </a:xfrm>
        </p:spPr>
        <p:txBody>
          <a:bodyPr>
            <a:noAutofit/>
          </a:bodyPr>
          <a:lstStyle/>
          <a:p>
            <a:pPr algn="ctr"/>
            <a:r>
              <a:rPr lang="nl-NL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nl-NL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3600" dirty="0" smtClean="0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voorspellers </a:t>
            </a:r>
            <a:r>
              <a:rPr lang="nl-NL" sz="3600" dirty="0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succes en (mentale) </a:t>
            </a:r>
            <a:r>
              <a:rPr lang="nl-NL" sz="3600" dirty="0" smtClean="0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gezondheid</a:t>
            </a:r>
            <a:br>
              <a:rPr lang="nl-NL" sz="3600" dirty="0" smtClean="0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5400" dirty="0">
              <a:solidFill>
                <a:srgbClr val="00CC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4790" y="1997612"/>
            <a:ext cx="10782755" cy="4614203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nl-N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Genen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50 %</a:t>
            </a:r>
          </a:p>
          <a:p>
            <a:pPr>
              <a:spcAft>
                <a:spcPts val="0"/>
              </a:spcAf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Omstandigheden 10 % </a:t>
            </a:r>
          </a:p>
          <a:p>
            <a:pPr>
              <a:spcAft>
                <a:spcPts val="0"/>
              </a:spcAf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nl-N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aakbaarheid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40 %</a:t>
            </a:r>
          </a:p>
          <a:p>
            <a:pPr>
              <a:spcAft>
                <a:spcPts val="0"/>
              </a:spcAft>
            </a:pPr>
            <a:r>
              <a:rPr lang="nl-N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Armoede = stress =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negatieve invloed op:                      </a:t>
            </a:r>
            <a:endParaRPr lang="nl-N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</a:pPr>
            <a:r>
              <a:rPr lang="nl-N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Impulsbeheersing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nl-NL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</a:pPr>
            <a:r>
              <a:rPr lang="nl-N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Emotieregulatie</a:t>
            </a: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</a:pPr>
            <a:r>
              <a:rPr lang="nl-N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Werkgeheugen</a:t>
            </a: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nl-N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entale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flexibiliteit </a:t>
            </a:r>
            <a:endParaRPr lang="nl-NL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1" indent="0">
              <a:spcAft>
                <a:spcPts val="0"/>
              </a:spcAft>
              <a:buNone/>
            </a:pPr>
            <a:endParaRPr lang="nl-NL" sz="2200" dirty="0" smtClean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1" indent="0">
              <a:spcAft>
                <a:spcPts val="0"/>
              </a:spcAft>
              <a:buNone/>
            </a:pPr>
            <a:r>
              <a:rPr lang="nl-NL" sz="24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Rotterdam 51 % / </a:t>
            </a:r>
            <a:r>
              <a:rPr lang="nl-NL" sz="2400" dirty="0" err="1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Tussendijken</a:t>
            </a:r>
            <a:r>
              <a:rPr lang="nl-NL" sz="24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74%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nl-NL" sz="4200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7920446" y="2162759"/>
            <a:ext cx="39145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</a:rPr>
              <a:t>Hoe kunnen wij goed voor onze leerkrachten zorgen en tegelijkertijd de kansengelijkheid van de kinderen in onze wijk en op de Valentijnschool vergroten?</a:t>
            </a:r>
            <a:endParaRPr lang="nl-NL" i="1" dirty="0"/>
          </a:p>
        </p:txBody>
      </p:sp>
      <p:sp>
        <p:nvSpPr>
          <p:cNvPr id="9" name="Rechthoek 8"/>
          <p:cNvSpPr/>
          <p:nvPr/>
        </p:nvSpPr>
        <p:spPr>
          <a:xfrm>
            <a:off x="7920446" y="4657410"/>
            <a:ext cx="24673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i="1" dirty="0"/>
              <a:t>Zorg voor de leerling middels zorg voor de leerkracht, door </a:t>
            </a:r>
            <a:r>
              <a:rPr lang="nl-NL" i="1" dirty="0" smtClean="0"/>
              <a:t>inzet </a:t>
            </a:r>
            <a:r>
              <a:rPr lang="nl-NL" i="1" dirty="0"/>
              <a:t>op mentale veerkracht en welbevinden.</a:t>
            </a:r>
          </a:p>
        </p:txBody>
      </p:sp>
    </p:spTree>
    <p:extLst>
      <p:ext uri="{BB962C8B-B14F-4D97-AF65-F5344CB8AC3E}">
        <p14:creationId xmlns:p14="http://schemas.microsoft.com/office/powerpoint/2010/main" val="89984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3600" dirty="0" smtClean="0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Behoeftepiramides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584" y="1885354"/>
            <a:ext cx="8421589" cy="293579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572584" y="4821148"/>
            <a:ext cx="8421589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000" dirty="0" smtClean="0"/>
              <a:t>WIFI</a:t>
            </a:r>
            <a:endParaRPr lang="nl-NL" sz="4000" dirty="0"/>
          </a:p>
        </p:txBody>
      </p:sp>
      <p:sp>
        <p:nvSpPr>
          <p:cNvPr id="6" name="Rechthoek 5"/>
          <p:cNvSpPr/>
          <p:nvPr/>
        </p:nvSpPr>
        <p:spPr>
          <a:xfrm>
            <a:off x="3480749" y="5794050"/>
            <a:ext cx="5649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De Piramide van Maslow (voor ‘The West -12%). </a:t>
            </a:r>
            <a:endParaRPr lang="nl-NL" sz="2000" dirty="0" smtClean="0"/>
          </a:p>
          <a:p>
            <a:r>
              <a:rPr lang="nl-NL" sz="2000" dirty="0" smtClean="0"/>
              <a:t>De </a:t>
            </a:r>
            <a:r>
              <a:rPr lang="nl-NL" sz="2000" dirty="0"/>
              <a:t>Piramide van </a:t>
            </a:r>
            <a:r>
              <a:rPr lang="nl-NL" sz="2000" dirty="0" err="1"/>
              <a:t>Pinto</a:t>
            </a:r>
            <a:r>
              <a:rPr lang="nl-NL" sz="2000" dirty="0"/>
              <a:t> (voor ‘The Rest’ – 88</a:t>
            </a:r>
            <a:r>
              <a:rPr lang="nl-NL" sz="2000" dirty="0" smtClean="0"/>
              <a:t>%)</a:t>
            </a:r>
            <a:endParaRPr lang="nl-NL" sz="2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3" y="191758"/>
            <a:ext cx="1186331" cy="150050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035" y="191758"/>
            <a:ext cx="1186332" cy="15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1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solidFill>
                  <a:srgbClr val="00CC00"/>
                </a:solidFill>
              </a:rPr>
              <a:t>een ‘echte’ en ‘evenwichtige’ visie?</a:t>
            </a:r>
            <a:endParaRPr lang="nl-NL" dirty="0">
              <a:solidFill>
                <a:srgbClr val="00CC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32" y="2300763"/>
            <a:ext cx="5161049" cy="4206240"/>
          </a:xfrm>
          <a:prstGeom prst="rect">
            <a:avLst/>
          </a:prstGeo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75" y="2300763"/>
            <a:ext cx="5632269" cy="1765672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6004309" y="492595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Regiegroep (enkele personen)</a:t>
            </a:r>
          </a:p>
          <a:p>
            <a:r>
              <a:rPr lang="nl-NL" sz="2400" dirty="0"/>
              <a:t>Leidende coalitie (10-30% van het personeel</a:t>
            </a:r>
            <a:r>
              <a:rPr lang="nl-NL" sz="2400" dirty="0" smtClean="0"/>
              <a:t>)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55210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streept">
  <a:themeElements>
    <a:clrScheme name="Gestreept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Gestreept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estreep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TM03090430[[fn=Aaneengesloten]]</Template>
  <TotalTime>3461</TotalTime>
  <Words>585</Words>
  <Application>Microsoft Office PowerPoint</Application>
  <PresentationFormat>Breedbeeld</PresentationFormat>
  <Paragraphs>175</Paragraphs>
  <Slides>14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Calibri</vt:lpstr>
      <vt:lpstr>Corbel</vt:lpstr>
      <vt:lpstr>Symbol</vt:lpstr>
      <vt:lpstr>Times New Roman</vt:lpstr>
      <vt:lpstr>Wingdings</vt:lpstr>
      <vt:lpstr>Gestreept</vt:lpstr>
      <vt:lpstr>Visieontwikkeling startbijeenkomst</vt:lpstr>
      <vt:lpstr>programma van vanochtend</vt:lpstr>
      <vt:lpstr>              Verbinden!</vt:lpstr>
      <vt:lpstr>Doel van de ochtend ontwaken – ontsteken - oriënteren</vt:lpstr>
      <vt:lpstr>   Visie is hot! Wat is de omschrijving van een visie? Vijf functies van een visie   </vt:lpstr>
      <vt:lpstr> Kenmerken van een zinorganisatie Hoe komen we met elkaar in de zinzone? </vt:lpstr>
      <vt:lpstr> voorspellers van succes en (mentale) gezondheid </vt:lpstr>
      <vt:lpstr>Behoeftepiramides</vt:lpstr>
      <vt:lpstr>een ‘echte’ en ‘evenwichtige’ visie?</vt:lpstr>
      <vt:lpstr>De maatschappij verandert,  het onderwijs moet dus mee veranderen</vt:lpstr>
      <vt:lpstr>Wat weten we al van de maatschappij van straks? Wat weten we al van de maatschappij van straks? … en wat vraagt dat van het onderwijs? </vt:lpstr>
      <vt:lpstr>Ambities  en kaders voor de komende 4 jaar</vt:lpstr>
      <vt:lpstr>Neurowetenschap  Bewezen effectief (van Spee 2012)</vt:lpstr>
      <vt:lpstr>Leren met hand, hoofd &amp; hart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Krijgsman</dc:creator>
  <cp:lastModifiedBy>Martin Krijgsman</cp:lastModifiedBy>
  <cp:revision>72</cp:revision>
  <cp:lastPrinted>2019-02-07T06:08:07Z</cp:lastPrinted>
  <dcterms:created xsi:type="dcterms:W3CDTF">2019-02-01T11:02:50Z</dcterms:created>
  <dcterms:modified xsi:type="dcterms:W3CDTF">2019-02-07T06:59:56Z</dcterms:modified>
</cp:coreProperties>
</file>