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>
          <p15:clr>
            <a:srgbClr val="A4A3A4"/>
          </p15:clr>
        </p15:guide>
        <p15:guide id="2" orient="horz" pos="1094">
          <p15:clr>
            <a:srgbClr val="A4A3A4"/>
          </p15:clr>
        </p15:guide>
        <p15:guide id="3" orient="horz" pos="3952">
          <p15:clr>
            <a:srgbClr val="A4A3A4"/>
          </p15:clr>
        </p15:guide>
        <p15:guide id="4" pos="657">
          <p15:clr>
            <a:srgbClr val="A4A3A4"/>
          </p15:clr>
        </p15:guide>
        <p15:guide id="5" pos="52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B7C3"/>
    <a:srgbClr val="BFBFB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FE0271-468F-468F-A1B8-5864E47D0079}" v="5" dt="2026-01-06T11:07:10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53" autoAdjust="0"/>
    <p:restoredTop sz="93896" autoAdjust="0"/>
  </p:normalViewPr>
  <p:slideViewPr>
    <p:cSldViewPr>
      <p:cViewPr varScale="1">
        <p:scale>
          <a:sx n="110" d="100"/>
          <a:sy n="110" d="100"/>
        </p:scale>
        <p:origin x="675" y="54"/>
      </p:cViewPr>
      <p:guideLst>
        <p:guide orient="horz" pos="958"/>
        <p:guide orient="horz" pos="1094"/>
        <p:guide orient="horz" pos="3952"/>
        <p:guide pos="657"/>
        <p:guide pos="52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46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833902" y="289527"/>
            <a:ext cx="830827" cy="16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charset="0"/>
              </a:defRPr>
            </a:lvl1pPr>
          </a:lstStyle>
          <a:p>
            <a:fld id="{B5436E20-7581-427E-AB46-A93E630A3105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4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heme" Target="../theme/theme2.xml"/><Relationship Id="rId4" Type="http://schemas.openxmlformats.org/officeDocument/2006/relationships/tags" Target="../tags/tag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32946" y="4880597"/>
            <a:ext cx="4531783" cy="4549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36021" y="155104"/>
            <a:ext cx="528708" cy="16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charset="0"/>
              </a:defRPr>
            </a:lvl1pPr>
          </a:lstStyle>
          <a:p>
            <a:fld id="{C4B35C81-E8E6-4080-A064-27471BCE8979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32946" y="485992"/>
            <a:ext cx="906357" cy="163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l">
              <a:spcBef>
                <a:spcPct val="50000"/>
              </a:spcBef>
            </a:pPr>
            <a:r>
              <a:rPr lang="nl-NL" sz="900" dirty="0">
                <a:latin typeface="Arial" charset="0"/>
              </a:rPr>
              <a:t>06 september 2016</a:t>
            </a:r>
          </a:p>
        </p:txBody>
      </p:sp>
      <p:sp>
        <p:nvSpPr>
          <p:cNvPr id="11273" name="Text Box 9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32947" y="318825"/>
            <a:ext cx="3699383" cy="163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l">
              <a:spcBef>
                <a:spcPct val="50000"/>
              </a:spcBef>
            </a:pPr>
            <a:r>
              <a:rPr lang="en-US" sz="900" dirty="0" err="1">
                <a:latin typeface="Arial" charset="0"/>
              </a:rPr>
              <a:t>Twyntra_NotesFooter</a:t>
            </a:r>
            <a:endParaRPr lang="nl-NL" sz="900" dirty="0">
              <a:latin typeface="Arial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132947" y="155104"/>
            <a:ext cx="3699383" cy="163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l">
              <a:spcBef>
                <a:spcPct val="50000"/>
              </a:spcBef>
            </a:pPr>
            <a:r>
              <a:rPr lang="nl-NL" sz="900">
                <a:latin typeface="Arial" charset="0"/>
              </a:rPr>
              <a:t>Project Canvas</a:t>
            </a:r>
            <a:endParaRPr lang="nl-NL" sz="9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320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84163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579438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8509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146175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35C81-E8E6-4080-A064-27471BCE89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09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7.xml"/><Relationship Id="rId7" Type="http://schemas.openxmlformats.org/officeDocument/2006/relationships/image" Target="../media/image1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/>
          <p:cNvSpPr/>
          <p:nvPr userDrawn="1"/>
        </p:nvSpPr>
        <p:spPr>
          <a:xfrm>
            <a:off x="899592" y="2882776"/>
            <a:ext cx="7884000" cy="1620000"/>
          </a:xfrm>
          <a:prstGeom prst="rect">
            <a:avLst/>
          </a:prstGeom>
          <a:solidFill>
            <a:schemeClr val="bg1">
              <a:alpha val="65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 userDrawn="1"/>
        </p:nvSpPr>
        <p:spPr>
          <a:xfrm>
            <a:off x="0" y="5034692"/>
            <a:ext cx="9144000" cy="1836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" y="2368761"/>
            <a:ext cx="7889492" cy="3752543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0"/>
            <a:ext cx="1981204" cy="1082042"/>
          </a:xfrm>
          <a:prstGeom prst="rect">
            <a:avLst/>
          </a:prstGeom>
        </p:spPr>
      </p:pic>
      <p:sp>
        <p:nvSpPr>
          <p:cNvPr id="11" name="Rechthoek 10"/>
          <p:cNvSpPr/>
          <p:nvPr userDrawn="1"/>
        </p:nvSpPr>
        <p:spPr>
          <a:xfrm>
            <a:off x="0" y="0"/>
            <a:ext cx="360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 userDrawn="1"/>
        </p:nvSpPr>
        <p:spPr>
          <a:xfrm>
            <a:off x="8784000" y="8751"/>
            <a:ext cx="360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59" name="Rectangle 19"/>
          <p:cNvSpPr>
            <a:spLocks noGrp="1" noChangeArrowheads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260000" y="3168000"/>
            <a:ext cx="4680000" cy="612000"/>
          </a:xfrm>
          <a:noFill/>
        </p:spPr>
        <p:txBody>
          <a:bodyPr lIns="0" tIns="0" anchor="b" anchorCtr="0"/>
          <a:lstStyle>
            <a:lvl1pPr>
              <a:defRPr sz="35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l-NL" noProof="0"/>
              <a:t>Project Canvas</a:t>
            </a:r>
            <a:endParaRPr lang="nl-NL" noProof="0" dirty="0"/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260000" y="3852000"/>
            <a:ext cx="4680000" cy="457200"/>
          </a:xfrm>
        </p:spPr>
        <p:txBody>
          <a:bodyPr anchor="ctr" anchorCtr="0"/>
          <a:lstStyle>
            <a:lvl1pPr marL="0" indent="0">
              <a:lnSpc>
                <a:spcPct val="110000"/>
              </a:lnSpc>
              <a:spcBef>
                <a:spcPct val="0"/>
              </a:spcBef>
              <a:buFontTx/>
              <a:buNone/>
              <a:defRPr sz="17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10276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60000" y="4798800"/>
            <a:ext cx="4680000" cy="4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l">
              <a:lnSpc>
                <a:spcPts val="1600"/>
              </a:lnSpc>
            </a:pPr>
            <a:r>
              <a:rPr lang="nl-NL" sz="1200">
                <a:solidFill>
                  <a:schemeClr val="bg1"/>
                </a:solidFill>
                <a:latin typeface="+mj-lt"/>
              </a:rPr>
              <a:t>Anje Strikwerda</a:t>
            </a:r>
          </a:p>
          <a:p>
            <a:pPr algn="l">
              <a:lnSpc>
                <a:spcPts val="1600"/>
              </a:lnSpc>
            </a:pPr>
            <a:endParaRPr lang="nl-NL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277" name="Text Box 3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260000" y="5472000"/>
            <a:ext cx="4788000" cy="194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l">
              <a:lnSpc>
                <a:spcPts val="1600"/>
              </a:lnSpc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Amersfoort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60000" y="5724000"/>
            <a:ext cx="4788000" cy="194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l">
              <a:lnSpc>
                <a:spcPts val="1600"/>
              </a:lnSpc>
            </a:pPr>
            <a:r>
              <a:rPr lang="nl-NL" sz="1200" dirty="0">
                <a:solidFill>
                  <a:schemeClr val="bg1"/>
                </a:solidFill>
                <a:latin typeface="+mj-lt"/>
              </a:rPr>
              <a:t>6 september 2016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0825" indent="-250825"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637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000" y="1242000"/>
            <a:ext cx="7351713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00000" y="1440000"/>
            <a:ext cx="5472000" cy="1260000"/>
          </a:xfrm>
          <a:noFill/>
        </p:spPr>
        <p:txBody>
          <a:bodyPr lIns="0" tIns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1" hasCustomPrompt="1"/>
          </p:nvPr>
        </p:nvSpPr>
        <p:spPr>
          <a:xfrm>
            <a:off x="360000" y="1440000"/>
            <a:ext cx="900000" cy="1260000"/>
          </a:xfrm>
        </p:spPr>
        <p:txBody>
          <a:bodyPr tIns="252000" anchor="ctr" anchorCtr="0"/>
          <a:lstStyle>
            <a:lvl1pPr algn="r">
              <a:buFontTx/>
              <a:buNone/>
              <a:defRPr sz="60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85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65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sluiting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00000" y="1627200"/>
            <a:ext cx="7889492" cy="3596950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0" y="6192000"/>
            <a:ext cx="5041402" cy="289561"/>
          </a:xfrm>
          <a:prstGeom prst="rect">
            <a:avLst/>
          </a:prstGeom>
        </p:spPr>
      </p:pic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0" name="Rectangle 14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 bwMode="auto">
          <a:xfrm>
            <a:off x="360000" y="360000"/>
            <a:ext cx="8424000" cy="54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vert="horz" wrap="square" lIns="180000" tIns="7200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2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000" y="1170000"/>
            <a:ext cx="8064000" cy="48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251" name="Text Box 3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684530" y="6326112"/>
            <a:ext cx="520200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nl-NL" sz="1000">
                <a:solidFill>
                  <a:schemeClr val="tx2"/>
                </a:solidFill>
                <a:latin typeface="+mj-lt"/>
              </a:rPr>
              <a:t>Project Canvas</a:t>
            </a:r>
            <a:endParaRPr lang="nl-NL" sz="1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" name="Tekstvak 7"/>
          <p:cNvSpPr txBox="1"/>
          <p:nvPr userDrawn="1">
            <p:custDataLst>
              <p:tags r:id="rId10"/>
            </p:custDataLst>
          </p:nvPr>
        </p:nvSpPr>
        <p:spPr>
          <a:xfrm>
            <a:off x="6770663" y="6300000"/>
            <a:ext cx="1366837" cy="18000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algn="r" defTabSz="9119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000">
                <a:solidFill>
                  <a:schemeClr val="tx2"/>
                </a:solidFill>
                <a:latin typeface="+mj-lt"/>
                <a:cs typeface="Arial" pitchFamily="34" charset="0"/>
              </a:rPr>
              <a:t>6 september 2016</a:t>
            </a:r>
            <a:endParaRPr lang="nl-NL" sz="10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ijdelijke aanduiding voor dianummer 10"/>
          <p:cNvSpPr txBox="1">
            <a:spLocks/>
          </p:cNvSpPr>
          <p:nvPr userDrawn="1"/>
        </p:nvSpPr>
        <p:spPr>
          <a:xfrm>
            <a:off x="8272660" y="6300000"/>
            <a:ext cx="331788" cy="180000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algn="l" defTabSz="911931" rtl="0" eaLnBrk="0" fontAlgn="auto" hangingPunct="0">
              <a:spcBef>
                <a:spcPts val="0"/>
              </a:spcBef>
              <a:spcAft>
                <a:spcPts val="0"/>
              </a:spcAft>
              <a:defRPr lang="nl-NL" sz="1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 Unicode MS" pitchFamily="34" charset="-128"/>
                <a:ea typeface="+mn-ea"/>
                <a:cs typeface="+mn-cs"/>
              </a:defRPr>
            </a:lvl9pPr>
          </a:lstStyle>
          <a:p>
            <a:pPr>
              <a:defRPr/>
            </a:pPr>
            <a:fld id="{40C74BA2-5255-4DEA-8A83-B21218425D00}" type="slidenum">
              <a:rPr lang="nl-NL" sz="1000" smtClean="0">
                <a:solidFill>
                  <a:schemeClr val="tx2"/>
                </a:solidFill>
                <a:latin typeface="+mj-lt"/>
              </a:rPr>
              <a:pPr>
                <a:defRPr/>
              </a:pPr>
              <a:t>‹nr.›</a:t>
            </a:fld>
            <a:endParaRPr lang="nl-NL" sz="1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ekstvak 1"/>
          <p:cNvSpPr txBox="1"/>
          <p:nvPr userDrawn="1"/>
        </p:nvSpPr>
        <p:spPr>
          <a:xfrm>
            <a:off x="8132330" y="6326112"/>
            <a:ext cx="144016" cy="15388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nl-NL" sz="1000" b="1" dirty="0">
                <a:solidFill>
                  <a:schemeClr val="tx2"/>
                </a:solidFill>
                <a:latin typeface="+mj-lt"/>
              </a:rPr>
              <a:t>|</a:t>
            </a:r>
          </a:p>
        </p:txBody>
      </p:sp>
      <p:sp>
        <p:nvSpPr>
          <p:cNvPr id="11" name="Tekstvak 10"/>
          <p:cNvSpPr txBox="1"/>
          <p:nvPr userDrawn="1"/>
        </p:nvSpPr>
        <p:spPr>
          <a:xfrm>
            <a:off x="540000" y="6300000"/>
            <a:ext cx="1116000" cy="1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0">
            <a:noAutofit/>
          </a:bodyPr>
          <a:lstStyle>
            <a:defPPr>
              <a:defRPr lang="en-US"/>
            </a:defPPr>
            <a:lvl1pPr algn="l">
              <a:spcBef>
                <a:spcPct val="50000"/>
              </a:spcBef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© Twynstra Gudde  </a:t>
            </a:r>
            <a:r>
              <a:rPr lang="nl-NL" b="1" dirty="0"/>
              <a:t>|</a:t>
            </a:r>
            <a:r>
              <a:rPr lang="nl-NL" dirty="0"/>
              <a:t>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63" r:id="rId3"/>
    <p:sldLayoutId id="2147483660" r:id="rId4"/>
    <p:sldLayoutId id="2147483661" r:id="rId5"/>
    <p:sldLayoutId id="2147483662" r:id="rId6"/>
  </p:sldLayoutIdLst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Times" charset="0"/>
        </a:defRPr>
      </a:lvl9pPr>
    </p:titleStyle>
    <p:bodyStyle>
      <a:lvl1pPr marL="0" indent="-25200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SzPct val="120000"/>
        <a:buFont typeface="Calibri" pitchFamily="34" charset="0"/>
        <a:buChar char="‐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74675" indent="-250825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SzPct val="120000"/>
        <a:buFont typeface="Calibri" pitchFamily="34" charset="0"/>
        <a:buChar char="‐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28000" indent="-25200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SzPct val="120000"/>
        <a:buFont typeface="Calibri" pitchFamily="34" charset="0"/>
        <a:buChar char="‐"/>
        <a:defRPr sz="12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116000" indent="-25200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SzPct val="120000"/>
        <a:buFont typeface="Calibri" pitchFamily="34" charset="0"/>
        <a:buChar char="‐"/>
        <a:defRPr sz="1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331913" indent="-21590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SzPct val="120000"/>
        <a:buFont typeface="Calibri" pitchFamily="34" charset="0"/>
        <a:buChar char="‐"/>
        <a:defRPr sz="8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838450" indent="-184150" algn="l" rtl="0" eaLnBrk="1" fontAlgn="base" hangingPunct="1">
        <a:lnSpc>
          <a:spcPct val="115000"/>
        </a:lnSpc>
        <a:spcBef>
          <a:spcPct val="35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6pPr>
      <a:lvl7pPr marL="3295650" indent="-184150" algn="l" rtl="0" eaLnBrk="1" fontAlgn="base" hangingPunct="1">
        <a:lnSpc>
          <a:spcPct val="115000"/>
        </a:lnSpc>
        <a:spcBef>
          <a:spcPct val="35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7pPr>
      <a:lvl8pPr marL="3752850" indent="-184150" algn="l" rtl="0" eaLnBrk="1" fontAlgn="base" hangingPunct="1">
        <a:lnSpc>
          <a:spcPct val="115000"/>
        </a:lnSpc>
        <a:spcBef>
          <a:spcPct val="35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8pPr>
      <a:lvl9pPr marL="4210050" indent="-184150" algn="l" rtl="0" eaLnBrk="1" fontAlgn="base" hangingPunct="1">
        <a:lnSpc>
          <a:spcPct val="115000"/>
        </a:lnSpc>
        <a:spcBef>
          <a:spcPct val="35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40" y="187077"/>
            <a:ext cx="8316455" cy="6582761"/>
          </a:xfrm>
        </p:spPr>
      </p:pic>
      <p:sp>
        <p:nvSpPr>
          <p:cNvPr id="2" name="TextBox 1"/>
          <p:cNvSpPr txBox="1"/>
          <p:nvPr/>
        </p:nvSpPr>
        <p:spPr>
          <a:xfrm>
            <a:off x="803293" y="1617127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Henk Orsel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15816" y="1232464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-Gedegen onderzoek: trends en tijdsinvestering.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3293" y="3305889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Groep 1-8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2662" y="5045014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Margreet en Mark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31772" y="978378"/>
            <a:ext cx="136815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-Onderzoek verschillende schrijfmethodes (Krullenbol, Aan boord, Pennenstreken 3) (Margreet)</a:t>
            </a:r>
            <a:br>
              <a:rPr lang="nl-NL" sz="1000" dirty="0"/>
            </a:br>
            <a:r>
              <a:rPr lang="nl-NL" sz="1000" dirty="0"/>
              <a:t>-Advies kinderfysiotherapeut (Mark)</a:t>
            </a:r>
          </a:p>
          <a:p>
            <a:endParaRPr lang="nl-NL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6479986" y="3242429"/>
            <a:ext cx="13681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-Keuze moet gedegen zijn voor langere termijn.</a:t>
            </a:r>
          </a:p>
          <a:p>
            <a:r>
              <a:rPr lang="nl-NL" sz="1000" dirty="0"/>
              <a:t>-Overhaaste beslissingen.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2200" y="5013176"/>
            <a:ext cx="1607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-Zichtzendingen aanvragen.</a:t>
            </a:r>
            <a:br>
              <a:rPr lang="nl-NL" sz="1000" dirty="0"/>
            </a:br>
            <a:r>
              <a:rPr lang="nl-NL" sz="1000" dirty="0"/>
              <a:t>-Draagvlak team.</a:t>
            </a:r>
          </a:p>
          <a:p>
            <a:r>
              <a:rPr lang="nl-NL" sz="1000" dirty="0"/>
              <a:t>-Scholing door expert.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11760" y="2580718"/>
            <a:ext cx="13681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-Huidige materiaal is verouderd</a:t>
            </a:r>
          </a:p>
          <a:p>
            <a:r>
              <a:rPr lang="nl-NL" sz="1000" dirty="0"/>
              <a:t>-Geen doorgaande lijn</a:t>
            </a:r>
          </a:p>
          <a:p>
            <a:r>
              <a:rPr lang="nl-NL" sz="1000" dirty="0"/>
              <a:t>-Handschrift van lage kwaliteit</a:t>
            </a:r>
          </a:p>
          <a:p>
            <a:endParaRPr lang="nl-NL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4860034" y="2526630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-Meer differentiatie (materiaal - aanpak), beter aansluiten.</a:t>
            </a:r>
          </a:p>
          <a:p>
            <a:r>
              <a:rPr lang="nl-NL" sz="1000" dirty="0"/>
              <a:t>-Doorgaande lijn 1-8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11760" y="3923295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-Huidige methode biedt te weinig differentiatie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54046" y="3949079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-Behoefte aan een schrijfmethode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7127" y="1253951"/>
            <a:ext cx="1368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-Daar waar mogelijk een doorgaande lijn 1-8</a:t>
            </a:r>
            <a:br>
              <a:rPr lang="nl-NL" sz="1000" dirty="0"/>
            </a:br>
            <a:r>
              <a:rPr lang="nl-NL" sz="1000" dirty="0"/>
              <a:t>-Differentiatie is een must, idem als bij de andere vakken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19" name="TextBox 18"/>
          <p:cNvSpPr txBox="1"/>
          <p:nvPr/>
        </p:nvSpPr>
        <p:spPr>
          <a:xfrm>
            <a:off x="2924717" y="5168125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-Voor de meivakantie ‘26 knoop doorhakken, start nieuwe schooljaar</a:t>
            </a:r>
          </a:p>
          <a:p>
            <a:r>
              <a:rPr lang="nl-NL" sz="1000" dirty="0"/>
              <a:t>-Scholing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5967" y="5192950"/>
            <a:ext cx="13681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-Budget voor aanschaf materiaal: eenmalige kosten + jaarlijkse kosten.</a:t>
            </a:r>
          </a:p>
          <a:p>
            <a:r>
              <a:rPr lang="nl-NL" sz="1000" dirty="0"/>
              <a:t>-Scholing</a:t>
            </a:r>
          </a:p>
          <a:p>
            <a:endParaRPr lang="nl-NL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4066828" y="3235095"/>
            <a:ext cx="1111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Verbetering handschrift van de leerlingen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20235" y="187077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Margreet en Mark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36703" y="470962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januari 2026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E681188-34F0-184E-B8CD-02774CBA43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028" y="44624"/>
            <a:ext cx="1543880" cy="6747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4679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JABLOON" val="Standaard"/>
  <p:tag name="BEDRIJFID" val="3"/>
  <p:tag name="BEDRIJF" val="Twynstra Gudde Holding"/>
  <p:tag name="AUTEUR1EMAIL" val="ask@tg.nl"/>
  <p:tag name="TAAL" val="Nederlands"/>
  <p:tag name="NAAMBEDRIJF" val="© Twynstra Gudde"/>
  <p:tag name="PLAATS" val="Amersfoort"/>
  <p:tag name="TITELAUTEURS" val="0"/>
  <p:tag name="DATUMTEKST" val="6-9-2016"/>
  <p:tag name="AUTEUR1" val="Anje Strikwerda"/>
  <p:tag name="URL" val="www.twynstragudde.nl"/>
  <p:tag name="AUTEUR2EMAIL" val=""/>
  <p:tag name="AUTEUR2FUNCTIE" val=""/>
  <p:tag name="AUTEUR3EMAIL" val=""/>
  <p:tag name="AUTEUR3FUNCTIE" val=""/>
  <p:tag name="AUTEUR1FUNCTIE" val=""/>
  <p:tag name="TITEL" val="Project Canvas"/>
  <p:tag name="DATUM" val="42619,4828340162"/>
  <p:tag name="VIEWOFFICEVERSIE" val="2015.2.5.1817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ExtraLogo"/>
  <p:tag name="ORIGINELEAFMETINGEN" val="269,291351318359;487,559051513672;666,252136230469;510,3591308593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Datum"/>
  <p:tag name="DATUMFORMAAT" val="dd mmmm yyyy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wynstra_NotesFoote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resentatieTite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EWOFFICEVERSIE" val="2015.2.5.181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DiaTite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resentatieTite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Datum"/>
  <p:tag name="DATUMFORMAAT" val="d MMMM yyyy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resentatieTite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Ondertite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Auteur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Plaat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Datum"/>
  <p:tag name="DATUMFORMAAT" val="d mmmm yyyy"/>
</p:tagLst>
</file>

<file path=ppt/theme/theme1.xml><?xml version="1.0" encoding="utf-8"?>
<a:theme xmlns:a="http://schemas.openxmlformats.org/drawingml/2006/main" name="Standaardontwerp">
  <a:themeElements>
    <a:clrScheme name="Twynstra">
      <a:dk1>
        <a:srgbClr val="1E1E1E"/>
      </a:dk1>
      <a:lt1>
        <a:srgbClr val="FFFFFF"/>
      </a:lt1>
      <a:dk2>
        <a:srgbClr val="982334"/>
      </a:dk2>
      <a:lt2>
        <a:srgbClr val="FF7200"/>
      </a:lt2>
      <a:accent1>
        <a:srgbClr val="55001D"/>
      </a:accent1>
      <a:accent2>
        <a:srgbClr val="C17985"/>
      </a:accent2>
      <a:accent3>
        <a:srgbClr val="EAD2D6"/>
      </a:accent3>
      <a:accent4>
        <a:srgbClr val="703408"/>
      </a:accent4>
      <a:accent5>
        <a:srgbClr val="FFAA66"/>
      </a:accent5>
      <a:accent6>
        <a:srgbClr val="FFE3CC"/>
      </a:accent6>
      <a:hlink>
        <a:srgbClr val="982034"/>
      </a:hlink>
      <a:folHlink>
        <a:srgbClr val="2A282A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Twynstra">
        <a:dk1>
          <a:srgbClr val="1E1E1E"/>
        </a:dk1>
        <a:lt1>
          <a:srgbClr val="FFFFFF"/>
        </a:lt1>
        <a:dk2>
          <a:srgbClr val="982334"/>
        </a:dk2>
        <a:lt2>
          <a:srgbClr val="FF7200"/>
        </a:lt2>
        <a:accent1>
          <a:srgbClr val="55001D"/>
        </a:accent1>
        <a:accent2>
          <a:srgbClr val="C17985"/>
        </a:accent2>
        <a:accent3>
          <a:srgbClr val="EAD2D6"/>
        </a:accent3>
        <a:accent4>
          <a:srgbClr val="703408"/>
        </a:accent4>
        <a:accent5>
          <a:srgbClr val="FFAA66"/>
        </a:accent5>
        <a:accent6>
          <a:srgbClr val="FFE3CC"/>
        </a:accent6>
        <a:hlink>
          <a:srgbClr val="982034"/>
        </a:hlink>
        <a:folHlink>
          <a:srgbClr val="2A28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851861-df29-455e-9249-af016778f43f">
      <Terms xmlns="http://schemas.microsoft.com/office/infopath/2007/PartnerControls"/>
    </lcf76f155ced4ddcb4097134ff3c332f>
    <TaxCatchAll xmlns="66a44947-4331-4ae2-b786-fc56248ada6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52B9A3CB24C4595A7282403CB0399" ma:contentTypeVersion="16" ma:contentTypeDescription="Een nieuw document maken." ma:contentTypeScope="" ma:versionID="aaee09b16ddd4455e62ba0d523a99784">
  <xsd:schema xmlns:xsd="http://www.w3.org/2001/XMLSchema" xmlns:xs="http://www.w3.org/2001/XMLSchema" xmlns:p="http://schemas.microsoft.com/office/2006/metadata/properties" xmlns:ns2="b7851861-df29-455e-9249-af016778f43f" xmlns:ns3="66a44947-4331-4ae2-b786-fc56248ada6e" targetNamespace="http://schemas.microsoft.com/office/2006/metadata/properties" ma:root="true" ma:fieldsID="ad2722a99d8550bcb8bee3cbf688b8de" ns2:_="" ns3:_="">
    <xsd:import namespace="b7851861-df29-455e-9249-af016778f43f"/>
    <xsd:import namespace="66a44947-4331-4ae2-b786-fc56248ad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51861-df29-455e-9249-af016778f4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2b62fda1-405f-4eaa-8547-601d335f92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a44947-4331-4ae2-b786-fc56248ada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4801a4b-0b5e-48e0-82a9-d7a594227aa0}" ma:internalName="TaxCatchAll" ma:showField="CatchAllData" ma:web="66a44947-4331-4ae2-b786-fc56248ada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DEF65C-A526-4DC4-82A1-5EDE6B28DB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C6F776-4BBF-4C2E-ADBB-B8F5D3CE4FC5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66a44947-4331-4ae2-b786-fc56248ada6e"/>
    <ds:schemaRef ds:uri="http://schemas.microsoft.com/office/2006/metadata/properties"/>
    <ds:schemaRef ds:uri="b7851861-df29-455e-9249-af016778f43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F7C6C05-6D8E-49BA-802E-6ADFC4FDAB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851861-df29-455e-9249-af016778f43f"/>
    <ds:schemaRef ds:uri="66a44947-4331-4ae2-b786-fc56248ad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Standaard</Template>
  <TotalTime>0</TotalTime>
  <Words>166</Words>
  <Application>Microsoft Office PowerPoint</Application>
  <PresentationFormat>Diavoorstelling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Arial Unicode MS</vt:lpstr>
      <vt:lpstr>Calibri</vt:lpstr>
      <vt:lpstr>Times</vt:lpstr>
      <vt:lpstr>Standaardontwerp</vt:lpstr>
      <vt:lpstr>PowerPoint-presentatie</vt:lpstr>
    </vt:vector>
  </TitlesOfParts>
  <Company>Twynstra Gudde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Canvas</dc:title>
  <dc:creator>Anje Strikwerda</dc:creator>
  <cp:lastModifiedBy>Margreet van der Linde</cp:lastModifiedBy>
  <cp:revision>28</cp:revision>
  <cp:lastPrinted>2021-06-07T07:46:24Z</cp:lastPrinted>
  <dcterms:created xsi:type="dcterms:W3CDTF">2016-09-06T09:35:16Z</dcterms:created>
  <dcterms:modified xsi:type="dcterms:W3CDTF">2026-01-06T15:41:39Z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0x0101001AA52B9A3CB24C4595A7282403CB0399</vt:lpwstr>
  </property>
</Properties>
</file>